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551" r:id="rId4"/>
  </p:sldMasterIdLst>
  <p:notesMasterIdLst>
    <p:notesMasterId r:id="rId19"/>
  </p:notesMasterIdLst>
  <p:handoutMasterIdLst>
    <p:handoutMasterId r:id="rId20"/>
  </p:handoutMasterIdLst>
  <p:sldIdLst>
    <p:sldId id="2147479495" r:id="rId5"/>
    <p:sldId id="2147482108" r:id="rId6"/>
    <p:sldId id="269" r:id="rId7"/>
    <p:sldId id="268" r:id="rId8"/>
    <p:sldId id="295" r:id="rId9"/>
    <p:sldId id="270" r:id="rId10"/>
    <p:sldId id="2147482109" r:id="rId11"/>
    <p:sldId id="2147482110" r:id="rId12"/>
    <p:sldId id="256" r:id="rId13"/>
    <p:sldId id="259" r:id="rId14"/>
    <p:sldId id="260" r:id="rId15"/>
    <p:sldId id="2147482111" r:id="rId16"/>
    <p:sldId id="2147483647" r:id="rId17"/>
    <p:sldId id="257" r:id="rId1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E174FA5-E68B-46F1-90F9-8D8AC2CB06F9}">
          <p14:sldIdLst>
            <p14:sldId id="2147479495"/>
          </p14:sldIdLst>
        </p14:section>
        <p14:section name="Azure AI Introduction" id="{F22BCACD-15E8-4E1C-A39A-DD805E20C239}">
          <p14:sldIdLst>
            <p14:sldId id="2147482108"/>
            <p14:sldId id="269"/>
            <p14:sldId id="268"/>
            <p14:sldId id="295"/>
            <p14:sldId id="270"/>
          </p14:sldIdLst>
        </p14:section>
        <p14:section name="What is New" id="{2FEAE638-9DBB-6246-8813-8DE720D76078}">
          <p14:sldIdLst>
            <p14:sldId id="2147482109"/>
            <p14:sldId id="2147482110"/>
            <p14:sldId id="256"/>
            <p14:sldId id="259"/>
            <p14:sldId id="260"/>
            <p14:sldId id="2147482111"/>
          </p14:sldIdLst>
        </p14:section>
        <p14:section name="Roadmap &amp; What is Next" id="{FB3FF86B-6CA5-EE4C-BB0E-50B89BA92034}">
          <p14:sldIdLst>
            <p14:sldId id="2147483647"/>
            <p14:sldId id="25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ECE112A-041A-1327-7C48-6A1E70772ACB}" name="Henk Boelman" initials="HB" userId="S::heboelma@microsoft.com::f54986e4-1d4b-42c0-8eb0-f235c40ca989" providerId="AD"/>
  <p188:author id="{11A94142-2807-5616-1C95-10EBA1A9ECFD}" name="Amy Boyd" initials="AB" userId="S::amynic@microsoft.com::366d22d8-720b-4595-ab72-12274fa2ff31"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EBFF"/>
    <a:srgbClr val="FFE399"/>
    <a:srgbClr val="657076"/>
    <a:srgbClr val="B17F25"/>
    <a:srgbClr val="359617"/>
    <a:srgbClr val="549BEC"/>
    <a:srgbClr val="46BCDF"/>
    <a:srgbClr val="F0F0F0"/>
    <a:srgbClr val="2286DE"/>
    <a:srgbClr val="FFB9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4D623C-A480-8041-A06F-EC8A61C7C777}" v="80" dt="2024-11-09T16:07:12.9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64"/>
    <p:restoredTop sz="96301" autoAdjust="0"/>
  </p:normalViewPr>
  <p:slideViewPr>
    <p:cSldViewPr snapToGrid="0">
      <p:cViewPr varScale="1">
        <p:scale>
          <a:sx n="115" d="100"/>
          <a:sy n="115" d="100"/>
        </p:scale>
        <p:origin x="1192" y="36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t Czernicki" userId="9bcd8111-637d-4c5f-8fd7-2e36ab9627d7" providerId="ADAL" clId="{1EAB8D82-082F-5244-8FEE-B21FFECEA7A5}"/>
    <pc:docChg chg="undo custSel addSld delSld modSld delSection modSection">
      <pc:chgData name="Bart Czernicki" userId="9bcd8111-637d-4c5f-8fd7-2e36ab9627d7" providerId="ADAL" clId="{1EAB8D82-082F-5244-8FEE-B21FFECEA7A5}" dt="2024-10-07T12:52:25.004" v="9177" actId="20577"/>
      <pc:docMkLst>
        <pc:docMk/>
      </pc:docMkLst>
      <pc:sldChg chg="del">
        <pc:chgData name="Bart Czernicki" userId="9bcd8111-637d-4c5f-8fd7-2e36ab9627d7" providerId="ADAL" clId="{1EAB8D82-082F-5244-8FEE-B21FFECEA7A5}" dt="2024-10-06T19:44:13.192" v="107" actId="2696"/>
        <pc:sldMkLst>
          <pc:docMk/>
          <pc:sldMk cId="2395790055" sldId="256"/>
        </pc:sldMkLst>
      </pc:sldChg>
      <pc:sldChg chg="addSp delSp modSp add mod addAnim delAnim modAnim modNotesTx">
        <pc:chgData name="Bart Czernicki" userId="9bcd8111-637d-4c5f-8fd7-2e36ab9627d7" providerId="ADAL" clId="{1EAB8D82-082F-5244-8FEE-B21FFECEA7A5}" dt="2024-10-07T12:52:17.754" v="9165" actId="20577"/>
        <pc:sldMkLst>
          <pc:docMk/>
          <pc:sldMk cId="4036718505" sldId="256"/>
        </pc:sldMkLst>
      </pc:sldChg>
      <pc:sldChg chg="del">
        <pc:chgData name="Bart Czernicki" userId="9bcd8111-637d-4c5f-8fd7-2e36ab9627d7" providerId="ADAL" clId="{1EAB8D82-082F-5244-8FEE-B21FFECEA7A5}" dt="2024-10-06T20:35:20.178" v="1049" actId="2696"/>
        <pc:sldMkLst>
          <pc:docMk/>
          <pc:sldMk cId="1416823243" sldId="257"/>
        </pc:sldMkLst>
      </pc:sldChg>
      <pc:sldChg chg="del">
        <pc:chgData name="Bart Czernicki" userId="9bcd8111-637d-4c5f-8fd7-2e36ab9627d7" providerId="ADAL" clId="{1EAB8D82-082F-5244-8FEE-B21FFECEA7A5}" dt="2024-10-06T20:44:15.567" v="1162" actId="2696"/>
        <pc:sldMkLst>
          <pc:docMk/>
          <pc:sldMk cId="3216939949" sldId="258"/>
        </pc:sldMkLst>
      </pc:sldChg>
      <pc:sldChg chg="del">
        <pc:chgData name="Bart Czernicki" userId="9bcd8111-637d-4c5f-8fd7-2e36ab9627d7" providerId="ADAL" clId="{1EAB8D82-082F-5244-8FEE-B21FFECEA7A5}" dt="2024-10-06T20:44:15.567" v="1162" actId="2696"/>
        <pc:sldMkLst>
          <pc:docMk/>
          <pc:sldMk cId="2521041667" sldId="259"/>
        </pc:sldMkLst>
      </pc:sldChg>
      <pc:sldChg chg="del">
        <pc:chgData name="Bart Czernicki" userId="9bcd8111-637d-4c5f-8fd7-2e36ab9627d7" providerId="ADAL" clId="{1EAB8D82-082F-5244-8FEE-B21FFECEA7A5}" dt="2024-10-06T20:44:15.567" v="1162" actId="2696"/>
        <pc:sldMkLst>
          <pc:docMk/>
          <pc:sldMk cId="856374319" sldId="260"/>
        </pc:sldMkLst>
      </pc:sldChg>
      <pc:sldChg chg="del">
        <pc:chgData name="Bart Czernicki" userId="9bcd8111-637d-4c5f-8fd7-2e36ab9627d7" providerId="ADAL" clId="{1EAB8D82-082F-5244-8FEE-B21FFECEA7A5}" dt="2024-10-06T20:44:15.567" v="1162" actId="2696"/>
        <pc:sldMkLst>
          <pc:docMk/>
          <pc:sldMk cId="257939754" sldId="261"/>
        </pc:sldMkLst>
      </pc:sldChg>
      <pc:sldChg chg="del">
        <pc:chgData name="Bart Czernicki" userId="9bcd8111-637d-4c5f-8fd7-2e36ab9627d7" providerId="ADAL" clId="{1EAB8D82-082F-5244-8FEE-B21FFECEA7A5}" dt="2024-10-06T20:44:15.567" v="1162" actId="2696"/>
        <pc:sldMkLst>
          <pc:docMk/>
          <pc:sldMk cId="1051878237" sldId="262"/>
        </pc:sldMkLst>
      </pc:sldChg>
      <pc:sldChg chg="del">
        <pc:chgData name="Bart Czernicki" userId="9bcd8111-637d-4c5f-8fd7-2e36ab9627d7" providerId="ADAL" clId="{1EAB8D82-082F-5244-8FEE-B21FFECEA7A5}" dt="2024-10-06T20:44:15.567" v="1162" actId="2696"/>
        <pc:sldMkLst>
          <pc:docMk/>
          <pc:sldMk cId="3902348939" sldId="263"/>
        </pc:sldMkLst>
      </pc:sldChg>
      <pc:sldChg chg="del">
        <pc:chgData name="Bart Czernicki" userId="9bcd8111-637d-4c5f-8fd7-2e36ab9627d7" providerId="ADAL" clId="{1EAB8D82-082F-5244-8FEE-B21FFECEA7A5}" dt="2024-10-06T20:44:15.567" v="1162" actId="2696"/>
        <pc:sldMkLst>
          <pc:docMk/>
          <pc:sldMk cId="1452983703" sldId="265"/>
        </pc:sldMkLst>
      </pc:sldChg>
      <pc:sldChg chg="del">
        <pc:chgData name="Bart Czernicki" userId="9bcd8111-637d-4c5f-8fd7-2e36ab9627d7" providerId="ADAL" clId="{1EAB8D82-082F-5244-8FEE-B21FFECEA7A5}" dt="2024-10-06T20:44:15.567" v="1162" actId="2696"/>
        <pc:sldMkLst>
          <pc:docMk/>
          <pc:sldMk cId="4215961357" sldId="266"/>
        </pc:sldMkLst>
      </pc:sldChg>
      <pc:sldChg chg="del">
        <pc:chgData name="Bart Czernicki" userId="9bcd8111-637d-4c5f-8fd7-2e36ab9627d7" providerId="ADAL" clId="{1EAB8D82-082F-5244-8FEE-B21FFECEA7A5}" dt="2024-10-06T20:44:15.567" v="1162" actId="2696"/>
        <pc:sldMkLst>
          <pc:docMk/>
          <pc:sldMk cId="1951725652" sldId="267"/>
        </pc:sldMkLst>
      </pc:sldChg>
      <pc:sldChg chg="del">
        <pc:chgData name="Bart Czernicki" userId="9bcd8111-637d-4c5f-8fd7-2e36ab9627d7" providerId="ADAL" clId="{1EAB8D82-082F-5244-8FEE-B21FFECEA7A5}" dt="2024-10-06T20:44:15.567" v="1162" actId="2696"/>
        <pc:sldMkLst>
          <pc:docMk/>
          <pc:sldMk cId="1345230889" sldId="268"/>
        </pc:sldMkLst>
      </pc:sldChg>
      <pc:sldChg chg="del">
        <pc:chgData name="Bart Czernicki" userId="9bcd8111-637d-4c5f-8fd7-2e36ab9627d7" providerId="ADAL" clId="{1EAB8D82-082F-5244-8FEE-B21FFECEA7A5}" dt="2024-10-06T20:44:15.567" v="1162" actId="2696"/>
        <pc:sldMkLst>
          <pc:docMk/>
          <pc:sldMk cId="1973365172" sldId="269"/>
        </pc:sldMkLst>
      </pc:sldChg>
      <pc:sldChg chg="del">
        <pc:chgData name="Bart Czernicki" userId="9bcd8111-637d-4c5f-8fd7-2e36ab9627d7" providerId="ADAL" clId="{1EAB8D82-082F-5244-8FEE-B21FFECEA7A5}" dt="2024-10-06T19:49:08.178" v="197" actId="2696"/>
        <pc:sldMkLst>
          <pc:docMk/>
          <pc:sldMk cId="3490603354" sldId="270"/>
        </pc:sldMkLst>
      </pc:sldChg>
      <pc:sldChg chg="del">
        <pc:chgData name="Bart Czernicki" userId="9bcd8111-637d-4c5f-8fd7-2e36ab9627d7" providerId="ADAL" clId="{1EAB8D82-082F-5244-8FEE-B21FFECEA7A5}" dt="2024-10-06T19:49:08.178" v="197" actId="2696"/>
        <pc:sldMkLst>
          <pc:docMk/>
          <pc:sldMk cId="4257459811" sldId="271"/>
        </pc:sldMkLst>
      </pc:sldChg>
      <pc:sldChg chg="del">
        <pc:chgData name="Bart Czernicki" userId="9bcd8111-637d-4c5f-8fd7-2e36ab9627d7" providerId="ADAL" clId="{1EAB8D82-082F-5244-8FEE-B21FFECEA7A5}" dt="2024-10-06T19:49:08.178" v="197" actId="2696"/>
        <pc:sldMkLst>
          <pc:docMk/>
          <pc:sldMk cId="78549416" sldId="272"/>
        </pc:sldMkLst>
      </pc:sldChg>
      <pc:sldChg chg="del">
        <pc:chgData name="Bart Czernicki" userId="9bcd8111-637d-4c5f-8fd7-2e36ab9627d7" providerId="ADAL" clId="{1EAB8D82-082F-5244-8FEE-B21FFECEA7A5}" dt="2024-10-06T19:49:08.178" v="197" actId="2696"/>
        <pc:sldMkLst>
          <pc:docMk/>
          <pc:sldMk cId="3780516650" sldId="273"/>
        </pc:sldMkLst>
      </pc:sldChg>
      <pc:sldChg chg="del">
        <pc:chgData name="Bart Czernicki" userId="9bcd8111-637d-4c5f-8fd7-2e36ab9627d7" providerId="ADAL" clId="{1EAB8D82-082F-5244-8FEE-B21FFECEA7A5}" dt="2024-10-06T20:44:15.567" v="1162" actId="2696"/>
        <pc:sldMkLst>
          <pc:docMk/>
          <pc:sldMk cId="4141203395" sldId="274"/>
        </pc:sldMkLst>
      </pc:sldChg>
      <pc:sldChg chg="del">
        <pc:chgData name="Bart Czernicki" userId="9bcd8111-637d-4c5f-8fd7-2e36ab9627d7" providerId="ADAL" clId="{1EAB8D82-082F-5244-8FEE-B21FFECEA7A5}" dt="2024-10-06T20:44:15.567" v="1162" actId="2696"/>
        <pc:sldMkLst>
          <pc:docMk/>
          <pc:sldMk cId="1097602631" sldId="275"/>
        </pc:sldMkLst>
      </pc:sldChg>
      <pc:sldChg chg="del">
        <pc:chgData name="Bart Czernicki" userId="9bcd8111-637d-4c5f-8fd7-2e36ab9627d7" providerId="ADAL" clId="{1EAB8D82-082F-5244-8FEE-B21FFECEA7A5}" dt="2024-10-06T20:44:15.567" v="1162" actId="2696"/>
        <pc:sldMkLst>
          <pc:docMk/>
          <pc:sldMk cId="18093377" sldId="276"/>
        </pc:sldMkLst>
      </pc:sldChg>
      <pc:sldChg chg="del">
        <pc:chgData name="Bart Czernicki" userId="9bcd8111-637d-4c5f-8fd7-2e36ab9627d7" providerId="ADAL" clId="{1EAB8D82-082F-5244-8FEE-B21FFECEA7A5}" dt="2024-10-06T20:44:15.567" v="1162" actId="2696"/>
        <pc:sldMkLst>
          <pc:docMk/>
          <pc:sldMk cId="4215277452" sldId="295"/>
        </pc:sldMkLst>
      </pc:sldChg>
      <pc:sldChg chg="del">
        <pc:chgData name="Bart Czernicki" userId="9bcd8111-637d-4c5f-8fd7-2e36ab9627d7" providerId="ADAL" clId="{1EAB8D82-082F-5244-8FEE-B21FFECEA7A5}" dt="2024-10-06T19:44:05.248" v="106" actId="2696"/>
        <pc:sldMkLst>
          <pc:docMk/>
          <pc:sldMk cId="325641274" sldId="299"/>
        </pc:sldMkLst>
      </pc:sldChg>
      <pc:sldChg chg="del">
        <pc:chgData name="Bart Czernicki" userId="9bcd8111-637d-4c5f-8fd7-2e36ab9627d7" providerId="ADAL" clId="{1EAB8D82-082F-5244-8FEE-B21FFECEA7A5}" dt="2024-10-06T20:44:15.567" v="1162" actId="2696"/>
        <pc:sldMkLst>
          <pc:docMk/>
          <pc:sldMk cId="1644626494" sldId="342"/>
        </pc:sldMkLst>
      </pc:sldChg>
      <pc:sldChg chg="del">
        <pc:chgData name="Bart Czernicki" userId="9bcd8111-637d-4c5f-8fd7-2e36ab9627d7" providerId="ADAL" clId="{1EAB8D82-082F-5244-8FEE-B21FFECEA7A5}" dt="2024-10-06T20:44:15.567" v="1162" actId="2696"/>
        <pc:sldMkLst>
          <pc:docMk/>
          <pc:sldMk cId="2901593713" sldId="356"/>
        </pc:sldMkLst>
      </pc:sldChg>
      <pc:sldChg chg="del">
        <pc:chgData name="Bart Czernicki" userId="9bcd8111-637d-4c5f-8fd7-2e36ab9627d7" providerId="ADAL" clId="{1EAB8D82-082F-5244-8FEE-B21FFECEA7A5}" dt="2024-10-06T20:44:15.567" v="1162" actId="2696"/>
        <pc:sldMkLst>
          <pc:docMk/>
          <pc:sldMk cId="1219302808" sldId="2147479283"/>
        </pc:sldMkLst>
      </pc:sldChg>
      <pc:sldChg chg="addSp delSp modSp mod delAnim modAnim">
        <pc:chgData name="Bart Czernicki" userId="9bcd8111-637d-4c5f-8fd7-2e36ab9627d7" providerId="ADAL" clId="{1EAB8D82-082F-5244-8FEE-B21FFECEA7A5}" dt="2024-10-07T12:52:25.004" v="9177" actId="20577"/>
        <pc:sldMkLst>
          <pc:docMk/>
          <pc:sldMk cId="3974984457" sldId="2147479495"/>
        </pc:sldMkLst>
        <pc:spChg chg="mod">
          <ac:chgData name="Bart Czernicki" userId="9bcd8111-637d-4c5f-8fd7-2e36ab9627d7" providerId="ADAL" clId="{1EAB8D82-082F-5244-8FEE-B21FFECEA7A5}" dt="2024-10-07T12:52:25.004" v="9177" actId="20577"/>
          <ac:spMkLst>
            <pc:docMk/>
            <pc:sldMk cId="3974984457" sldId="2147479495"/>
            <ac:spMk id="4" creationId="{00000000-0000-0000-0000-000000000000}"/>
          </ac:spMkLst>
        </pc:spChg>
        <pc:spChg chg="add mod">
          <ac:chgData name="Bart Czernicki" userId="9bcd8111-637d-4c5f-8fd7-2e36ab9627d7" providerId="ADAL" clId="{1EAB8D82-082F-5244-8FEE-B21FFECEA7A5}" dt="2024-10-06T23:17:11.231" v="9132" actId="20577"/>
          <ac:spMkLst>
            <pc:docMk/>
            <pc:sldMk cId="3974984457" sldId="2147479495"/>
            <ac:spMk id="12" creationId="{2A2BFA3B-7015-B805-CAC9-2B17D11C6E1B}"/>
          </ac:spMkLst>
        </pc:spChg>
        <pc:spChg chg="add mod">
          <ac:chgData name="Bart Czernicki" userId="9bcd8111-637d-4c5f-8fd7-2e36ab9627d7" providerId="ADAL" clId="{1EAB8D82-082F-5244-8FEE-B21FFECEA7A5}" dt="2024-10-06T23:14:40.901" v="9086" actId="1076"/>
          <ac:spMkLst>
            <pc:docMk/>
            <pc:sldMk cId="3974984457" sldId="2147479495"/>
            <ac:spMk id="13" creationId="{9F99FABA-9195-3C9B-D2AE-02E488F364AD}"/>
          </ac:spMkLst>
        </pc:spChg>
        <pc:picChg chg="add mod">
          <ac:chgData name="Bart Czernicki" userId="9bcd8111-637d-4c5f-8fd7-2e36ab9627d7" providerId="ADAL" clId="{1EAB8D82-082F-5244-8FEE-B21FFECEA7A5}" dt="2024-10-06T19:40:07.650" v="86" actId="1036"/>
          <ac:picMkLst>
            <pc:docMk/>
            <pc:sldMk cId="3974984457" sldId="2147479495"/>
            <ac:picMk id="10" creationId="{BA1187C6-D84D-84A0-6DB0-8C51B93E0007}"/>
          </ac:picMkLst>
        </pc:picChg>
      </pc:sldChg>
      <pc:sldChg chg="addSp delSp modSp add mod delAnim modAnim">
        <pc:chgData name="Bart Czernicki" userId="9bcd8111-637d-4c5f-8fd7-2e36ab9627d7" providerId="ADAL" clId="{1EAB8D82-082F-5244-8FEE-B21FFECEA7A5}" dt="2024-10-06T22:26:53.328" v="4505" actId="207"/>
        <pc:sldMkLst>
          <pc:docMk/>
          <pc:sldMk cId="2696525992" sldId="2147479496"/>
        </pc:sldMkLst>
      </pc:sldChg>
      <pc:sldChg chg="addSp delSp modSp add mod delAnim modAnim">
        <pc:chgData name="Bart Czernicki" userId="9bcd8111-637d-4c5f-8fd7-2e36ab9627d7" providerId="ADAL" clId="{1EAB8D82-082F-5244-8FEE-B21FFECEA7A5}" dt="2024-10-06T22:51:12.161" v="7421" actId="20577"/>
        <pc:sldMkLst>
          <pc:docMk/>
          <pc:sldMk cId="3890776125" sldId="2147479497"/>
        </pc:sldMkLst>
      </pc:sldChg>
      <pc:sldChg chg="addSp delSp modSp add mod delAnim modAnim">
        <pc:chgData name="Bart Czernicki" userId="9bcd8111-637d-4c5f-8fd7-2e36ab9627d7" providerId="ADAL" clId="{1EAB8D82-082F-5244-8FEE-B21FFECEA7A5}" dt="2024-10-06T23:13:24.691" v="9059" actId="20577"/>
        <pc:sldMkLst>
          <pc:docMk/>
          <pc:sldMk cId="3207089856" sldId="2147479498"/>
        </pc:sldMkLst>
      </pc:sldChg>
      <pc:sldChg chg="add del">
        <pc:chgData name="Bart Czernicki" userId="9bcd8111-637d-4c5f-8fd7-2e36ab9627d7" providerId="ADAL" clId="{1EAB8D82-082F-5244-8FEE-B21FFECEA7A5}" dt="2024-10-07T12:49:58.912" v="9135" actId="2696"/>
        <pc:sldMkLst>
          <pc:docMk/>
          <pc:sldMk cId="910725575" sldId="2147479499"/>
        </pc:sldMkLst>
      </pc:sldChg>
      <pc:sldChg chg="del">
        <pc:chgData name="Bart Czernicki" userId="9bcd8111-637d-4c5f-8fd7-2e36ab9627d7" providerId="ADAL" clId="{1EAB8D82-082F-5244-8FEE-B21FFECEA7A5}" dt="2024-10-06T19:37:48.454" v="0" actId="2696"/>
        <pc:sldMkLst>
          <pc:docMk/>
          <pc:sldMk cId="2399508342" sldId="2147479525"/>
        </pc:sldMkLst>
      </pc:sldChg>
      <pc:sldChg chg="del">
        <pc:chgData name="Bart Czernicki" userId="9bcd8111-637d-4c5f-8fd7-2e36ab9627d7" providerId="ADAL" clId="{1EAB8D82-082F-5244-8FEE-B21FFECEA7A5}" dt="2024-10-06T20:44:15.567" v="1162" actId="2696"/>
        <pc:sldMkLst>
          <pc:docMk/>
          <pc:sldMk cId="782770375" sldId="2147479526"/>
        </pc:sldMkLst>
      </pc:sldChg>
      <pc:sldChg chg="del">
        <pc:chgData name="Bart Czernicki" userId="9bcd8111-637d-4c5f-8fd7-2e36ab9627d7" providerId="ADAL" clId="{1EAB8D82-082F-5244-8FEE-B21FFECEA7A5}" dt="2024-10-06T19:41:57.515" v="101" actId="2696"/>
        <pc:sldMkLst>
          <pc:docMk/>
          <pc:sldMk cId="1150240675" sldId="2147479541"/>
        </pc:sldMkLst>
      </pc:sldChg>
      <pc:sldChg chg="del">
        <pc:chgData name="Bart Czernicki" userId="9bcd8111-637d-4c5f-8fd7-2e36ab9627d7" providerId="ADAL" clId="{1EAB8D82-082F-5244-8FEE-B21FFECEA7A5}" dt="2024-10-06T20:44:15.567" v="1162" actId="2696"/>
        <pc:sldMkLst>
          <pc:docMk/>
          <pc:sldMk cId="1226221267" sldId="2147479554"/>
        </pc:sldMkLst>
      </pc:sldChg>
      <pc:sldChg chg="del">
        <pc:chgData name="Bart Czernicki" userId="9bcd8111-637d-4c5f-8fd7-2e36ab9627d7" providerId="ADAL" clId="{1EAB8D82-082F-5244-8FEE-B21FFECEA7A5}" dt="2024-10-06T20:44:15.567" v="1162" actId="2696"/>
        <pc:sldMkLst>
          <pc:docMk/>
          <pc:sldMk cId="3274793516" sldId="2147480204"/>
        </pc:sldMkLst>
      </pc:sldChg>
      <pc:sldChg chg="del">
        <pc:chgData name="Bart Czernicki" userId="9bcd8111-637d-4c5f-8fd7-2e36ab9627d7" providerId="ADAL" clId="{1EAB8D82-082F-5244-8FEE-B21FFECEA7A5}" dt="2024-10-06T20:44:15.567" v="1162" actId="2696"/>
        <pc:sldMkLst>
          <pc:docMk/>
          <pc:sldMk cId="4202859257" sldId="2147480772"/>
        </pc:sldMkLst>
      </pc:sldChg>
      <pc:sldChg chg="del">
        <pc:chgData name="Bart Czernicki" userId="9bcd8111-637d-4c5f-8fd7-2e36ab9627d7" providerId="ADAL" clId="{1EAB8D82-082F-5244-8FEE-B21FFECEA7A5}" dt="2024-10-06T20:44:15.567" v="1162" actId="2696"/>
        <pc:sldMkLst>
          <pc:docMk/>
          <pc:sldMk cId="3292075918" sldId="2147480816"/>
        </pc:sldMkLst>
      </pc:sldChg>
      <pc:sldChg chg="del">
        <pc:chgData name="Bart Czernicki" userId="9bcd8111-637d-4c5f-8fd7-2e36ab9627d7" providerId="ADAL" clId="{1EAB8D82-082F-5244-8FEE-B21FFECEA7A5}" dt="2024-10-06T20:44:15.567" v="1162" actId="2696"/>
        <pc:sldMkLst>
          <pc:docMk/>
          <pc:sldMk cId="1912566448" sldId="2147482108"/>
        </pc:sldMkLst>
      </pc:sldChg>
      <pc:sldChg chg="del">
        <pc:chgData name="Bart Czernicki" userId="9bcd8111-637d-4c5f-8fd7-2e36ab9627d7" providerId="ADAL" clId="{1EAB8D82-082F-5244-8FEE-B21FFECEA7A5}" dt="2024-10-06T20:44:15.567" v="1162" actId="2696"/>
        <pc:sldMkLst>
          <pc:docMk/>
          <pc:sldMk cId="1142779283" sldId="2147482231"/>
        </pc:sldMkLst>
      </pc:sldChg>
      <pc:sldChg chg="del">
        <pc:chgData name="Bart Czernicki" userId="9bcd8111-637d-4c5f-8fd7-2e36ab9627d7" providerId="ADAL" clId="{1EAB8D82-082F-5244-8FEE-B21FFECEA7A5}" dt="2024-10-06T20:44:15.567" v="1162" actId="2696"/>
        <pc:sldMkLst>
          <pc:docMk/>
          <pc:sldMk cId="824351362" sldId="2147482251"/>
        </pc:sldMkLst>
      </pc:sldChg>
      <pc:sldChg chg="del">
        <pc:chgData name="Bart Czernicki" userId="9bcd8111-637d-4c5f-8fd7-2e36ab9627d7" providerId="ADAL" clId="{1EAB8D82-082F-5244-8FEE-B21FFECEA7A5}" dt="2024-10-06T20:44:15.567" v="1162" actId="2696"/>
        <pc:sldMkLst>
          <pc:docMk/>
          <pc:sldMk cId="2231368705" sldId="2147482253"/>
        </pc:sldMkLst>
      </pc:sldChg>
      <pc:sldChg chg="del">
        <pc:chgData name="Bart Czernicki" userId="9bcd8111-637d-4c5f-8fd7-2e36ab9627d7" providerId="ADAL" clId="{1EAB8D82-082F-5244-8FEE-B21FFECEA7A5}" dt="2024-10-06T20:44:15.567" v="1162" actId="2696"/>
        <pc:sldMkLst>
          <pc:docMk/>
          <pc:sldMk cId="1067507853" sldId="2147482254"/>
        </pc:sldMkLst>
      </pc:sldChg>
      <pc:sldChg chg="del">
        <pc:chgData name="Bart Czernicki" userId="9bcd8111-637d-4c5f-8fd7-2e36ab9627d7" providerId="ADAL" clId="{1EAB8D82-082F-5244-8FEE-B21FFECEA7A5}" dt="2024-10-06T20:44:15.567" v="1162" actId="2696"/>
        <pc:sldMkLst>
          <pc:docMk/>
          <pc:sldMk cId="2599964489" sldId="2147482262"/>
        </pc:sldMkLst>
      </pc:sldChg>
      <pc:sldChg chg="del">
        <pc:chgData name="Bart Czernicki" userId="9bcd8111-637d-4c5f-8fd7-2e36ab9627d7" providerId="ADAL" clId="{1EAB8D82-082F-5244-8FEE-B21FFECEA7A5}" dt="2024-10-06T19:49:14.319" v="198" actId="2696"/>
        <pc:sldMkLst>
          <pc:docMk/>
          <pc:sldMk cId="2541883628" sldId="2147482504"/>
        </pc:sldMkLst>
      </pc:sldChg>
      <pc:sldChg chg="del">
        <pc:chgData name="Bart Czernicki" userId="9bcd8111-637d-4c5f-8fd7-2e36ab9627d7" providerId="ADAL" clId="{1EAB8D82-082F-5244-8FEE-B21FFECEA7A5}" dt="2024-10-06T20:44:15.567" v="1162" actId="2696"/>
        <pc:sldMkLst>
          <pc:docMk/>
          <pc:sldMk cId="2978136118" sldId="2147483634"/>
        </pc:sldMkLst>
      </pc:sldChg>
      <pc:sldChg chg="del">
        <pc:chgData name="Bart Czernicki" userId="9bcd8111-637d-4c5f-8fd7-2e36ab9627d7" providerId="ADAL" clId="{1EAB8D82-082F-5244-8FEE-B21FFECEA7A5}" dt="2024-10-06T19:44:13.192" v="107" actId="2696"/>
        <pc:sldMkLst>
          <pc:docMk/>
          <pc:sldMk cId="3583314941" sldId="2147483636"/>
        </pc:sldMkLst>
      </pc:sldChg>
      <pc:sldChg chg="del">
        <pc:chgData name="Bart Czernicki" userId="9bcd8111-637d-4c5f-8fd7-2e36ab9627d7" providerId="ADAL" clId="{1EAB8D82-082F-5244-8FEE-B21FFECEA7A5}" dt="2024-10-06T19:44:13.192" v="107" actId="2696"/>
        <pc:sldMkLst>
          <pc:docMk/>
          <pc:sldMk cId="4237431707" sldId="2147483637"/>
        </pc:sldMkLst>
      </pc:sldChg>
      <pc:sldChg chg="del">
        <pc:chgData name="Bart Czernicki" userId="9bcd8111-637d-4c5f-8fd7-2e36ab9627d7" providerId="ADAL" clId="{1EAB8D82-082F-5244-8FEE-B21FFECEA7A5}" dt="2024-10-06T20:44:15.567" v="1162" actId="2696"/>
        <pc:sldMkLst>
          <pc:docMk/>
          <pc:sldMk cId="1646044835" sldId="2147483638"/>
        </pc:sldMkLst>
      </pc:sldChg>
      <pc:sldChg chg="del">
        <pc:chgData name="Bart Czernicki" userId="9bcd8111-637d-4c5f-8fd7-2e36ab9627d7" providerId="ADAL" clId="{1EAB8D82-082F-5244-8FEE-B21FFECEA7A5}" dt="2024-10-06T20:44:15.567" v="1162" actId="2696"/>
        <pc:sldMkLst>
          <pc:docMk/>
          <pc:sldMk cId="3606436088" sldId="2147483639"/>
        </pc:sldMkLst>
      </pc:sldChg>
      <pc:sldChg chg="del">
        <pc:chgData name="Bart Czernicki" userId="9bcd8111-637d-4c5f-8fd7-2e36ab9627d7" providerId="ADAL" clId="{1EAB8D82-082F-5244-8FEE-B21FFECEA7A5}" dt="2024-10-06T20:44:15.567" v="1162" actId="2696"/>
        <pc:sldMkLst>
          <pc:docMk/>
          <pc:sldMk cId="3304485119" sldId="2147483640"/>
        </pc:sldMkLst>
      </pc:sldChg>
      <pc:sldChg chg="del">
        <pc:chgData name="Bart Czernicki" userId="9bcd8111-637d-4c5f-8fd7-2e36ab9627d7" providerId="ADAL" clId="{1EAB8D82-082F-5244-8FEE-B21FFECEA7A5}" dt="2024-10-06T20:44:15.567" v="1162" actId="2696"/>
        <pc:sldMkLst>
          <pc:docMk/>
          <pc:sldMk cId="3316049996" sldId="2147483642"/>
        </pc:sldMkLst>
      </pc:sldChg>
      <pc:sldChg chg="del">
        <pc:chgData name="Bart Czernicki" userId="9bcd8111-637d-4c5f-8fd7-2e36ab9627d7" providerId="ADAL" clId="{1EAB8D82-082F-5244-8FEE-B21FFECEA7A5}" dt="2024-10-06T20:44:15.567" v="1162" actId="2696"/>
        <pc:sldMkLst>
          <pc:docMk/>
          <pc:sldMk cId="872124985" sldId="2147483644"/>
        </pc:sldMkLst>
      </pc:sldChg>
      <pc:sldChg chg="del">
        <pc:chgData name="Bart Czernicki" userId="9bcd8111-637d-4c5f-8fd7-2e36ab9627d7" providerId="ADAL" clId="{1EAB8D82-082F-5244-8FEE-B21FFECEA7A5}" dt="2024-10-06T20:44:15.567" v="1162" actId="2696"/>
        <pc:sldMkLst>
          <pc:docMk/>
          <pc:sldMk cId="3236630057" sldId="2147483645"/>
        </pc:sldMkLst>
      </pc:sldChg>
      <pc:sldChg chg="del">
        <pc:chgData name="Bart Czernicki" userId="9bcd8111-637d-4c5f-8fd7-2e36ab9627d7" providerId="ADAL" clId="{1EAB8D82-082F-5244-8FEE-B21FFECEA7A5}" dt="2024-10-06T20:44:15.567" v="1162" actId="2696"/>
        <pc:sldMkLst>
          <pc:docMk/>
          <pc:sldMk cId="2496195873" sldId="2147483646"/>
        </pc:sldMkLst>
      </pc:sldChg>
      <pc:sldChg chg="del">
        <pc:chgData name="Bart Czernicki" userId="9bcd8111-637d-4c5f-8fd7-2e36ab9627d7" providerId="ADAL" clId="{1EAB8D82-082F-5244-8FEE-B21FFECEA7A5}" dt="2024-10-06T20:44:15.567" v="1162" actId="2696"/>
        <pc:sldMkLst>
          <pc:docMk/>
          <pc:sldMk cId="1857019363" sldId="2147483647"/>
        </pc:sldMkLst>
      </pc:sldChg>
    </pc:docChg>
  </pc:docChgLst>
  <pc:docChgLst>
    <pc:chgData name="Bart Czernicki" userId="9bcd8111-637d-4c5f-8fd7-2e36ab9627d7" providerId="ADAL" clId="{F04D623C-A480-8041-A06F-EC8A61C7C777}"/>
    <pc:docChg chg="delSld modSld modSection">
      <pc:chgData name="Bart Czernicki" userId="9bcd8111-637d-4c5f-8fd7-2e36ab9627d7" providerId="ADAL" clId="{F04D623C-A480-8041-A06F-EC8A61C7C777}" dt="2024-11-09T16:07:12.924" v="89" actId="20577"/>
      <pc:docMkLst>
        <pc:docMk/>
      </pc:docMkLst>
      <pc:sldChg chg="del">
        <pc:chgData name="Bart Czernicki" userId="9bcd8111-637d-4c5f-8fd7-2e36ab9627d7" providerId="ADAL" clId="{F04D623C-A480-8041-A06F-EC8A61C7C777}" dt="2024-11-09T16:05:33.502" v="70" actId="2696"/>
        <pc:sldMkLst>
          <pc:docMk/>
          <pc:sldMk cId="4036718505" sldId="258"/>
        </pc:sldMkLst>
      </pc:sldChg>
      <pc:sldChg chg="modSp mod">
        <pc:chgData name="Bart Czernicki" userId="9bcd8111-637d-4c5f-8fd7-2e36ab9627d7" providerId="ADAL" clId="{F04D623C-A480-8041-A06F-EC8A61C7C777}" dt="2024-11-09T16:06:51.765" v="79" actId="1076"/>
        <pc:sldMkLst>
          <pc:docMk/>
          <pc:sldMk cId="3974984457" sldId="2147479495"/>
        </pc:sldMkLst>
        <pc:spChg chg="mod">
          <ac:chgData name="Bart Czernicki" userId="9bcd8111-637d-4c5f-8fd7-2e36ab9627d7" providerId="ADAL" clId="{F04D623C-A480-8041-A06F-EC8A61C7C777}" dt="2024-11-09T16:06:51.765" v="79" actId="1076"/>
          <ac:spMkLst>
            <pc:docMk/>
            <pc:sldMk cId="3974984457" sldId="2147479495"/>
            <ac:spMk id="13" creationId="{9F99FABA-9195-3C9B-D2AE-02E488F364AD}"/>
          </ac:spMkLst>
        </pc:spChg>
      </pc:sldChg>
      <pc:sldChg chg="modSp">
        <pc:chgData name="Bart Czernicki" userId="9bcd8111-637d-4c5f-8fd7-2e36ab9627d7" providerId="ADAL" clId="{F04D623C-A480-8041-A06F-EC8A61C7C777}" dt="2024-11-09T16:07:12.924" v="89" actId="20577"/>
        <pc:sldMkLst>
          <pc:docMk/>
          <pc:sldMk cId="3483294842" sldId="2147482110"/>
        </pc:sldMkLst>
        <pc:spChg chg="mod">
          <ac:chgData name="Bart Czernicki" userId="9bcd8111-637d-4c5f-8fd7-2e36ab9627d7" providerId="ADAL" clId="{F04D623C-A480-8041-A06F-EC8A61C7C777}" dt="2024-11-08T12:48:26.880" v="11" actId="20577"/>
          <ac:spMkLst>
            <pc:docMk/>
            <pc:sldMk cId="3483294842" sldId="2147482110"/>
            <ac:spMk id="4" creationId="{435B264E-1EC4-7265-A494-C52ABF785A81}"/>
          </ac:spMkLst>
        </pc:spChg>
        <pc:spChg chg="mod">
          <ac:chgData name="Bart Czernicki" userId="9bcd8111-637d-4c5f-8fd7-2e36ab9627d7" providerId="ADAL" clId="{F04D623C-A480-8041-A06F-EC8A61C7C777}" dt="2024-11-09T16:07:12.924" v="89" actId="20577"/>
          <ac:spMkLst>
            <pc:docMk/>
            <pc:sldMk cId="3483294842" sldId="2147482110"/>
            <ac:spMk id="84" creationId="{AD0ECAA6-A9E5-924E-9DAF-58F1C3615232}"/>
          </ac:spMkLst>
        </pc:spChg>
        <pc:spChg chg="mod">
          <ac:chgData name="Bart Czernicki" userId="9bcd8111-637d-4c5f-8fd7-2e36ab9627d7" providerId="ADAL" clId="{F04D623C-A480-8041-A06F-EC8A61C7C777}" dt="2024-11-08T12:48:48.501" v="28" actId="20577"/>
          <ac:spMkLst>
            <pc:docMk/>
            <pc:sldMk cId="3483294842" sldId="2147482110"/>
            <ac:spMk id="85" creationId="{52C5B434-7BF6-FB3E-B127-A9790F1A4011}"/>
          </ac:spMkLst>
        </pc:spChg>
        <pc:spChg chg="mod">
          <ac:chgData name="Bart Czernicki" userId="9bcd8111-637d-4c5f-8fd7-2e36ab9627d7" providerId="ADAL" clId="{F04D623C-A480-8041-A06F-EC8A61C7C777}" dt="2024-10-31T13:39:13.304" v="3" actId="20577"/>
          <ac:spMkLst>
            <pc:docMk/>
            <pc:sldMk cId="3483294842" sldId="2147482110"/>
            <ac:spMk id="87" creationId="{13A57E34-E377-A00C-26FF-0B92946DF211}"/>
          </ac:spMkLst>
        </pc:spChg>
      </pc:sldChg>
    </pc:docChg>
  </pc:docChgLst>
  <pc:docChgLst>
    <pc:chgData name="Bart Czernicki" userId="9bcd8111-637d-4c5f-8fd7-2e36ab9627d7" providerId="ADAL" clId="{46213F21-8A10-F448-A626-C104A75B36B8}"/>
    <pc:docChg chg="undo custSel addSld delSld modSld addSection delSection modSection">
      <pc:chgData name="Bart Czernicki" userId="9bcd8111-637d-4c5f-8fd7-2e36ab9627d7" providerId="ADAL" clId="{46213F21-8A10-F448-A626-C104A75B36B8}" dt="2024-10-10T12:20:19.775" v="3043" actId="20577"/>
      <pc:docMkLst>
        <pc:docMk/>
      </pc:docMkLst>
      <pc:sldChg chg="addSp modSp add mod modAnim">
        <pc:chgData name="Bart Czernicki" userId="9bcd8111-637d-4c5f-8fd7-2e36ab9627d7" providerId="ADAL" clId="{46213F21-8A10-F448-A626-C104A75B36B8}" dt="2024-10-10T12:10:38.193" v="2523" actId="20577"/>
        <pc:sldMkLst>
          <pc:docMk/>
          <pc:sldMk cId="3814568795" sldId="256"/>
        </pc:sldMkLst>
        <pc:spChg chg="mod">
          <ac:chgData name="Bart Czernicki" userId="9bcd8111-637d-4c5f-8fd7-2e36ab9627d7" providerId="ADAL" clId="{46213F21-8A10-F448-A626-C104A75B36B8}" dt="2024-10-08T17:52:59.373" v="1750" actId="1076"/>
          <ac:spMkLst>
            <pc:docMk/>
            <pc:sldMk cId="3814568795" sldId="256"/>
            <ac:spMk id="2" creationId="{26A7C05B-36FC-18B8-3C0C-66B172B5C0B4}"/>
          </ac:spMkLst>
        </pc:spChg>
        <pc:spChg chg="add mod">
          <ac:chgData name="Bart Czernicki" userId="9bcd8111-637d-4c5f-8fd7-2e36ab9627d7" providerId="ADAL" clId="{46213F21-8A10-F448-A626-C104A75B36B8}" dt="2024-10-10T12:10:38.193" v="2523" actId="20577"/>
          <ac:spMkLst>
            <pc:docMk/>
            <pc:sldMk cId="3814568795" sldId="256"/>
            <ac:spMk id="4" creationId="{B8E80703-7F72-6308-A929-6F218CAD3919}"/>
          </ac:spMkLst>
        </pc:spChg>
        <pc:spChg chg="mod">
          <ac:chgData name="Bart Czernicki" userId="9bcd8111-637d-4c5f-8fd7-2e36ab9627d7" providerId="ADAL" clId="{46213F21-8A10-F448-A626-C104A75B36B8}" dt="2024-10-08T17:51:47.564" v="1719" actId="20577"/>
          <ac:spMkLst>
            <pc:docMk/>
            <pc:sldMk cId="3814568795" sldId="256"/>
            <ac:spMk id="6" creationId="{6B892361-CC98-0A69-CADD-D31445F7660A}"/>
          </ac:spMkLst>
        </pc:spChg>
        <pc:picChg chg="add mod">
          <ac:chgData name="Bart Czernicki" userId="9bcd8111-637d-4c5f-8fd7-2e36ab9627d7" providerId="ADAL" clId="{46213F21-8A10-F448-A626-C104A75B36B8}" dt="2024-10-08T17:51:02.008" v="1714" actId="1076"/>
          <ac:picMkLst>
            <pc:docMk/>
            <pc:sldMk cId="3814568795" sldId="256"/>
            <ac:picMk id="3" creationId="{B2AA271D-F84C-1C15-1216-79C1C5F96F2A}"/>
          </ac:picMkLst>
        </pc:picChg>
      </pc:sldChg>
      <pc:sldChg chg="del">
        <pc:chgData name="Bart Czernicki" userId="9bcd8111-637d-4c5f-8fd7-2e36ab9627d7" providerId="ADAL" clId="{46213F21-8A10-F448-A626-C104A75B36B8}" dt="2024-10-08T16:05:57.829" v="114" actId="2696"/>
        <pc:sldMkLst>
          <pc:docMk/>
          <pc:sldMk cId="4036718505" sldId="256"/>
        </pc:sldMkLst>
      </pc:sldChg>
      <pc:sldChg chg="addSp delSp modSp add mod delAnim modAnim">
        <pc:chgData name="Bart Czernicki" userId="9bcd8111-637d-4c5f-8fd7-2e36ab9627d7" providerId="ADAL" clId="{46213F21-8A10-F448-A626-C104A75B36B8}" dt="2024-10-10T12:19:19.354" v="3038" actId="20577"/>
        <pc:sldMkLst>
          <pc:docMk/>
          <pc:sldMk cId="5781483" sldId="257"/>
        </pc:sldMkLst>
        <pc:spChg chg="mod">
          <ac:chgData name="Bart Czernicki" userId="9bcd8111-637d-4c5f-8fd7-2e36ab9627d7" providerId="ADAL" clId="{46213F21-8A10-F448-A626-C104A75B36B8}" dt="2024-10-08T18:31:31.974" v="2134" actId="20577"/>
          <ac:spMkLst>
            <pc:docMk/>
            <pc:sldMk cId="5781483" sldId="257"/>
            <ac:spMk id="3" creationId="{0168B7FB-DA5E-2F98-2E56-511E407DC99C}"/>
          </ac:spMkLst>
        </pc:spChg>
        <pc:spChg chg="mod">
          <ac:chgData name="Bart Czernicki" userId="9bcd8111-637d-4c5f-8fd7-2e36ab9627d7" providerId="ADAL" clId="{46213F21-8A10-F448-A626-C104A75B36B8}" dt="2024-10-10T12:18:39.236" v="2953" actId="1076"/>
          <ac:spMkLst>
            <pc:docMk/>
            <pc:sldMk cId="5781483" sldId="257"/>
            <ac:spMk id="4" creationId="{21F9B145-CD4E-95FD-83FE-A3C4B8865987}"/>
          </ac:spMkLst>
        </pc:spChg>
        <pc:spChg chg="mod">
          <ac:chgData name="Bart Czernicki" userId="9bcd8111-637d-4c5f-8fd7-2e36ab9627d7" providerId="ADAL" clId="{46213F21-8A10-F448-A626-C104A75B36B8}" dt="2024-10-08T18:29:52.009" v="2067" actId="207"/>
          <ac:spMkLst>
            <pc:docMk/>
            <pc:sldMk cId="5781483" sldId="257"/>
            <ac:spMk id="6" creationId="{AD892CEA-873F-9FFA-84DE-BD9FCC257DEF}"/>
          </ac:spMkLst>
        </pc:spChg>
        <pc:spChg chg="mod">
          <ac:chgData name="Bart Czernicki" userId="9bcd8111-637d-4c5f-8fd7-2e36ab9627d7" providerId="ADAL" clId="{46213F21-8A10-F448-A626-C104A75B36B8}" dt="2024-10-08T18:29:56.791" v="2068" actId="207"/>
          <ac:spMkLst>
            <pc:docMk/>
            <pc:sldMk cId="5781483" sldId="257"/>
            <ac:spMk id="7" creationId="{16652351-E944-35E1-6997-BE8E409931A4}"/>
          </ac:spMkLst>
        </pc:spChg>
        <pc:spChg chg="mod">
          <ac:chgData name="Bart Czernicki" userId="9bcd8111-637d-4c5f-8fd7-2e36ab9627d7" providerId="ADAL" clId="{46213F21-8A10-F448-A626-C104A75B36B8}" dt="2024-10-08T18:30:01.734" v="2069" actId="207"/>
          <ac:spMkLst>
            <pc:docMk/>
            <pc:sldMk cId="5781483" sldId="257"/>
            <ac:spMk id="8" creationId="{359CF0FC-0F9D-5316-9B48-69B9F2CF46C5}"/>
          </ac:spMkLst>
        </pc:spChg>
        <pc:spChg chg="mod">
          <ac:chgData name="Bart Czernicki" userId="9bcd8111-637d-4c5f-8fd7-2e36ab9627d7" providerId="ADAL" clId="{46213F21-8A10-F448-A626-C104A75B36B8}" dt="2024-10-09T13:11:08.550" v="2431" actId="20577"/>
          <ac:spMkLst>
            <pc:docMk/>
            <pc:sldMk cId="5781483" sldId="257"/>
            <ac:spMk id="10" creationId="{E85F8E3B-915C-0AF7-D871-6EA16DBCEE9A}"/>
          </ac:spMkLst>
        </pc:spChg>
        <pc:spChg chg="mod">
          <ac:chgData name="Bart Czernicki" userId="9bcd8111-637d-4c5f-8fd7-2e36ab9627d7" providerId="ADAL" clId="{46213F21-8A10-F448-A626-C104A75B36B8}" dt="2024-10-08T18:29:47.052" v="2066" actId="207"/>
          <ac:spMkLst>
            <pc:docMk/>
            <pc:sldMk cId="5781483" sldId="257"/>
            <ac:spMk id="11" creationId="{FC70270A-D57B-4B19-7932-FC709081C96A}"/>
          </ac:spMkLst>
        </pc:spChg>
        <pc:spChg chg="add mod">
          <ac:chgData name="Bart Czernicki" userId="9bcd8111-637d-4c5f-8fd7-2e36ab9627d7" providerId="ADAL" clId="{46213F21-8A10-F448-A626-C104A75B36B8}" dt="2024-10-08T20:26:10.972" v="2193" actId="207"/>
          <ac:spMkLst>
            <pc:docMk/>
            <pc:sldMk cId="5781483" sldId="257"/>
            <ac:spMk id="12" creationId="{7577C090-3863-4571-CBF7-BBB3D1268FCB}"/>
          </ac:spMkLst>
        </pc:spChg>
        <pc:spChg chg="add mod">
          <ac:chgData name="Bart Czernicki" userId="9bcd8111-637d-4c5f-8fd7-2e36ab9627d7" providerId="ADAL" clId="{46213F21-8A10-F448-A626-C104A75B36B8}" dt="2024-10-10T12:19:19.354" v="3038" actId="20577"/>
          <ac:spMkLst>
            <pc:docMk/>
            <pc:sldMk cId="5781483" sldId="257"/>
            <ac:spMk id="13" creationId="{8566D782-61F1-D9FE-F32B-7B7BAF4F15B9}"/>
          </ac:spMkLst>
        </pc:spChg>
        <pc:spChg chg="mod">
          <ac:chgData name="Bart Czernicki" userId="9bcd8111-637d-4c5f-8fd7-2e36ab9627d7" providerId="ADAL" clId="{46213F21-8A10-F448-A626-C104A75B36B8}" dt="2024-10-08T20:26:21.771" v="2194" actId="14100"/>
          <ac:spMkLst>
            <pc:docMk/>
            <pc:sldMk cId="5781483" sldId="257"/>
            <ac:spMk id="51" creationId="{DEC7FAAB-5D91-0C38-A5D6-D8588FC468D6}"/>
          </ac:spMkLst>
        </pc:spChg>
      </pc:sldChg>
      <pc:sldChg chg="modSp add">
        <pc:chgData name="Bart Czernicki" userId="9bcd8111-637d-4c5f-8fd7-2e36ab9627d7" providerId="ADAL" clId="{46213F21-8A10-F448-A626-C104A75B36B8}" dt="2024-10-10T12:14:10.038" v="2928" actId="20577"/>
        <pc:sldMkLst>
          <pc:docMk/>
          <pc:sldMk cId="4036718505" sldId="258"/>
        </pc:sldMkLst>
      </pc:sldChg>
      <pc:sldChg chg="modSp add del">
        <pc:chgData name="Bart Czernicki" userId="9bcd8111-637d-4c5f-8fd7-2e36ab9627d7" providerId="ADAL" clId="{46213F21-8A10-F448-A626-C104A75B36B8}" dt="2024-10-10T12:13:44.847" v="2922" actId="2696"/>
        <pc:sldMkLst>
          <pc:docMk/>
          <pc:sldMk cId="1951725652" sldId="267"/>
        </pc:sldMkLst>
      </pc:sldChg>
      <pc:sldChg chg="modSp add">
        <pc:chgData name="Bart Czernicki" userId="9bcd8111-637d-4c5f-8fd7-2e36ab9627d7" providerId="ADAL" clId="{46213F21-8A10-F448-A626-C104A75B36B8}" dt="2024-10-08T17:12:54.620" v="1459" actId="20577"/>
        <pc:sldMkLst>
          <pc:docMk/>
          <pc:sldMk cId="1345230889" sldId="268"/>
        </pc:sldMkLst>
        <pc:spChg chg="mod">
          <ac:chgData name="Bart Czernicki" userId="9bcd8111-637d-4c5f-8fd7-2e36ab9627d7" providerId="ADAL" clId="{46213F21-8A10-F448-A626-C104A75B36B8}" dt="2024-10-08T17:12:54.620" v="1459" actId="20577"/>
          <ac:spMkLst>
            <pc:docMk/>
            <pc:sldMk cId="1345230889" sldId="268"/>
            <ac:spMk id="4" creationId="{8522E101-3CDD-C481-DE74-051381C19070}"/>
          </ac:spMkLst>
        </pc:spChg>
      </pc:sldChg>
      <pc:sldChg chg="add">
        <pc:chgData name="Bart Czernicki" userId="9bcd8111-637d-4c5f-8fd7-2e36ab9627d7" providerId="ADAL" clId="{46213F21-8A10-F448-A626-C104A75B36B8}" dt="2024-10-08T16:06:37.793" v="117"/>
        <pc:sldMkLst>
          <pc:docMk/>
          <pc:sldMk cId="1973365172" sldId="269"/>
        </pc:sldMkLst>
      </pc:sldChg>
      <pc:sldChg chg="addSp delSp modSp add mod delAnim modAnim">
        <pc:chgData name="Bart Czernicki" userId="9bcd8111-637d-4c5f-8fd7-2e36ab9627d7" providerId="ADAL" clId="{46213F21-8A10-F448-A626-C104A75B36B8}" dt="2024-10-09T13:16:04.352" v="2437"/>
        <pc:sldMkLst>
          <pc:docMk/>
          <pc:sldMk cId="3490603354" sldId="270"/>
        </pc:sldMkLst>
        <pc:picChg chg="add mod">
          <ac:chgData name="Bart Czernicki" userId="9bcd8111-637d-4c5f-8fd7-2e36ab9627d7" providerId="ADAL" clId="{46213F21-8A10-F448-A626-C104A75B36B8}" dt="2024-10-09T13:16:04.352" v="2437"/>
          <ac:picMkLst>
            <pc:docMk/>
            <pc:sldMk cId="3490603354" sldId="270"/>
            <ac:picMk id="3" creationId="{661F82F3-E07B-6D2F-981D-5544214D3230}"/>
          </ac:picMkLst>
        </pc:picChg>
      </pc:sldChg>
      <pc:sldChg chg="modSp add del mod">
        <pc:chgData name="Bart Czernicki" userId="9bcd8111-637d-4c5f-8fd7-2e36ab9627d7" providerId="ADAL" clId="{46213F21-8A10-F448-A626-C104A75B36B8}" dt="2024-10-10T12:13:44.847" v="2922" actId="2696"/>
        <pc:sldMkLst>
          <pc:docMk/>
          <pc:sldMk cId="4141203395" sldId="274"/>
        </pc:sldMkLst>
      </pc:sldChg>
      <pc:sldChg chg="modSp add modNotesTx">
        <pc:chgData name="Bart Czernicki" userId="9bcd8111-637d-4c5f-8fd7-2e36ab9627d7" providerId="ADAL" clId="{46213F21-8A10-F448-A626-C104A75B36B8}" dt="2024-10-09T13:34:08.058" v="2495" actId="20577"/>
        <pc:sldMkLst>
          <pc:docMk/>
          <pc:sldMk cId="4215277452" sldId="295"/>
        </pc:sldMkLst>
        <pc:spChg chg="mod">
          <ac:chgData name="Bart Czernicki" userId="9bcd8111-637d-4c5f-8fd7-2e36ab9627d7" providerId="ADAL" clId="{46213F21-8A10-F448-A626-C104A75B36B8}" dt="2024-10-09T13:34:08.058" v="2495" actId="20577"/>
          <ac:spMkLst>
            <pc:docMk/>
            <pc:sldMk cId="4215277452" sldId="295"/>
            <ac:spMk id="24" creationId="{10E81F65-B2FD-78B5-ECC7-6CF75125478A}"/>
          </ac:spMkLst>
        </pc:spChg>
      </pc:sldChg>
      <pc:sldChg chg="delSp modSp mod">
        <pc:chgData name="Bart Czernicki" userId="9bcd8111-637d-4c5f-8fd7-2e36ab9627d7" providerId="ADAL" clId="{46213F21-8A10-F448-A626-C104A75B36B8}" dt="2024-10-08T13:42:34.598" v="109" actId="1036"/>
        <pc:sldMkLst>
          <pc:docMk/>
          <pc:sldMk cId="3974984457" sldId="2147479495"/>
        </pc:sldMkLst>
        <pc:spChg chg="mod">
          <ac:chgData name="Bart Czernicki" userId="9bcd8111-637d-4c5f-8fd7-2e36ab9627d7" providerId="ADAL" clId="{46213F21-8A10-F448-A626-C104A75B36B8}" dt="2024-10-08T13:41:40.090" v="64" actId="1076"/>
          <ac:spMkLst>
            <pc:docMk/>
            <pc:sldMk cId="3974984457" sldId="2147479495"/>
            <ac:spMk id="4" creationId="{00000000-0000-0000-0000-000000000000}"/>
          </ac:spMkLst>
        </pc:spChg>
        <pc:spChg chg="mod">
          <ac:chgData name="Bart Czernicki" userId="9bcd8111-637d-4c5f-8fd7-2e36ab9627d7" providerId="ADAL" clId="{46213F21-8A10-F448-A626-C104A75B36B8}" dt="2024-10-08T13:42:31.968" v="103" actId="1036"/>
          <ac:spMkLst>
            <pc:docMk/>
            <pc:sldMk cId="3974984457" sldId="2147479495"/>
            <ac:spMk id="12" creationId="{2A2BFA3B-7015-B805-CAC9-2B17D11C6E1B}"/>
          </ac:spMkLst>
        </pc:spChg>
        <pc:picChg chg="mod">
          <ac:chgData name="Bart Czernicki" userId="9bcd8111-637d-4c5f-8fd7-2e36ab9627d7" providerId="ADAL" clId="{46213F21-8A10-F448-A626-C104A75B36B8}" dt="2024-10-08T13:42:34.598" v="109" actId="1036"/>
          <ac:picMkLst>
            <pc:docMk/>
            <pc:sldMk cId="3974984457" sldId="2147479495"/>
            <ac:picMk id="10" creationId="{BA1187C6-D84D-84A0-6DB0-8C51B93E0007}"/>
          </ac:picMkLst>
        </pc:picChg>
      </pc:sldChg>
      <pc:sldChg chg="del">
        <pc:chgData name="Bart Czernicki" userId="9bcd8111-637d-4c5f-8fd7-2e36ab9627d7" providerId="ADAL" clId="{46213F21-8A10-F448-A626-C104A75B36B8}" dt="2024-10-08T16:06:07.560" v="116" actId="2696"/>
        <pc:sldMkLst>
          <pc:docMk/>
          <pc:sldMk cId="2696525992" sldId="2147479496"/>
        </pc:sldMkLst>
      </pc:sldChg>
      <pc:sldChg chg="del">
        <pc:chgData name="Bart Czernicki" userId="9bcd8111-637d-4c5f-8fd7-2e36ab9627d7" providerId="ADAL" clId="{46213F21-8A10-F448-A626-C104A75B36B8}" dt="2024-10-08T16:06:07.560" v="116" actId="2696"/>
        <pc:sldMkLst>
          <pc:docMk/>
          <pc:sldMk cId="3890776125" sldId="2147479497"/>
        </pc:sldMkLst>
      </pc:sldChg>
      <pc:sldChg chg="del">
        <pc:chgData name="Bart Czernicki" userId="9bcd8111-637d-4c5f-8fd7-2e36ab9627d7" providerId="ADAL" clId="{46213F21-8A10-F448-A626-C104A75B36B8}" dt="2024-10-08T16:06:07.560" v="116" actId="2696"/>
        <pc:sldMkLst>
          <pc:docMk/>
          <pc:sldMk cId="3207089856" sldId="2147479498"/>
        </pc:sldMkLst>
      </pc:sldChg>
      <pc:sldChg chg="add">
        <pc:chgData name="Bart Czernicki" userId="9bcd8111-637d-4c5f-8fd7-2e36ab9627d7" providerId="ADAL" clId="{46213F21-8A10-F448-A626-C104A75B36B8}" dt="2024-10-08T16:05:53.539" v="113"/>
        <pc:sldMkLst>
          <pc:docMk/>
          <pc:sldMk cId="1912566448" sldId="2147482108"/>
        </pc:sldMkLst>
      </pc:sldChg>
      <pc:sldChg chg="modSp add">
        <pc:chgData name="Bart Czernicki" userId="9bcd8111-637d-4c5f-8fd7-2e36ab9627d7" providerId="ADAL" clId="{46213F21-8A10-F448-A626-C104A75B36B8}" dt="2024-10-08T16:20:09.165" v="171" actId="20577"/>
        <pc:sldMkLst>
          <pc:docMk/>
          <pc:sldMk cId="637883223" sldId="2147482109"/>
        </pc:sldMkLst>
        <pc:spChg chg="mod">
          <ac:chgData name="Bart Czernicki" userId="9bcd8111-637d-4c5f-8fd7-2e36ab9627d7" providerId="ADAL" clId="{46213F21-8A10-F448-A626-C104A75B36B8}" dt="2024-10-08T16:20:09.165" v="171" actId="20577"/>
          <ac:spMkLst>
            <pc:docMk/>
            <pc:sldMk cId="637883223" sldId="2147482109"/>
            <ac:spMk id="2" creationId="{F2DC568C-82CC-3184-B99C-56F6E0256AF7}"/>
          </ac:spMkLst>
        </pc:spChg>
        <pc:spChg chg="mod">
          <ac:chgData name="Bart Czernicki" userId="9bcd8111-637d-4c5f-8fd7-2e36ab9627d7" providerId="ADAL" clId="{46213F21-8A10-F448-A626-C104A75B36B8}" dt="2024-10-08T16:19:54.565" v="129" actId="20577"/>
          <ac:spMkLst>
            <pc:docMk/>
            <pc:sldMk cId="637883223" sldId="2147482109"/>
            <ac:spMk id="6" creationId="{DD9F6504-9250-84FC-86C5-162C6232D2A1}"/>
          </ac:spMkLst>
        </pc:spChg>
      </pc:sldChg>
      <pc:sldChg chg="addSp delSp modSp add mod delAnim modAnim">
        <pc:chgData name="Bart Czernicki" userId="9bcd8111-637d-4c5f-8fd7-2e36ab9627d7" providerId="ADAL" clId="{46213F21-8A10-F448-A626-C104A75B36B8}" dt="2024-10-10T12:20:19.775" v="3043" actId="20577"/>
        <pc:sldMkLst>
          <pc:docMk/>
          <pc:sldMk cId="3483294842" sldId="2147482110"/>
        </pc:sldMkLst>
        <pc:spChg chg="mod">
          <ac:chgData name="Bart Czernicki" userId="9bcd8111-637d-4c5f-8fd7-2e36ab9627d7" providerId="ADAL" clId="{46213F21-8A10-F448-A626-C104A75B36B8}" dt="2024-10-08T16:22:03.864" v="197" actId="20577"/>
          <ac:spMkLst>
            <pc:docMk/>
            <pc:sldMk cId="3483294842" sldId="2147482110"/>
            <ac:spMk id="3" creationId="{A2BB94BE-5C54-6E57-5A73-98B9C50704BC}"/>
          </ac:spMkLst>
        </pc:spChg>
        <pc:spChg chg="mod">
          <ac:chgData name="Bart Czernicki" userId="9bcd8111-637d-4c5f-8fd7-2e36ab9627d7" providerId="ADAL" clId="{46213F21-8A10-F448-A626-C104A75B36B8}" dt="2024-10-08T16:22:13.887" v="230" actId="20577"/>
          <ac:spMkLst>
            <pc:docMk/>
            <pc:sldMk cId="3483294842" sldId="2147482110"/>
            <ac:spMk id="4" creationId="{435B264E-1EC4-7265-A494-C52ABF785A81}"/>
          </ac:spMkLst>
        </pc:spChg>
        <pc:spChg chg="mod">
          <ac:chgData name="Bart Czernicki" userId="9bcd8111-637d-4c5f-8fd7-2e36ab9627d7" providerId="ADAL" clId="{46213F21-8A10-F448-A626-C104A75B36B8}" dt="2024-10-08T16:49:35.180" v="1106" actId="14100"/>
          <ac:spMkLst>
            <pc:docMk/>
            <pc:sldMk cId="3483294842" sldId="2147482110"/>
            <ac:spMk id="5" creationId="{044A0355-B615-5E1A-B1A2-415B1C11168F}"/>
          </ac:spMkLst>
        </pc:spChg>
        <pc:spChg chg="mod">
          <ac:chgData name="Bart Czernicki" userId="9bcd8111-637d-4c5f-8fd7-2e36ab9627d7" providerId="ADAL" clId="{46213F21-8A10-F448-A626-C104A75B36B8}" dt="2024-10-08T16:50:09.856" v="1118" actId="14100"/>
          <ac:spMkLst>
            <pc:docMk/>
            <pc:sldMk cId="3483294842" sldId="2147482110"/>
            <ac:spMk id="51" creationId="{6760BE2C-6808-D140-1765-54B7467B7171}"/>
          </ac:spMkLst>
        </pc:spChg>
        <pc:spChg chg="mod topLvl">
          <ac:chgData name="Bart Czernicki" userId="9bcd8111-637d-4c5f-8fd7-2e36ab9627d7" providerId="ADAL" clId="{46213F21-8A10-F448-A626-C104A75B36B8}" dt="2024-10-08T16:49:56.294" v="1117" actId="1036"/>
          <ac:spMkLst>
            <pc:docMk/>
            <pc:sldMk cId="3483294842" sldId="2147482110"/>
            <ac:spMk id="66" creationId="{0D2DB8A3-A91A-FF1C-81B2-E2B1DE4BA64B}"/>
          </ac:spMkLst>
        </pc:spChg>
        <pc:spChg chg="add mod">
          <ac:chgData name="Bart Czernicki" userId="9bcd8111-637d-4c5f-8fd7-2e36ab9627d7" providerId="ADAL" clId="{46213F21-8A10-F448-A626-C104A75B36B8}" dt="2024-10-08T16:49:56.294" v="1117" actId="1036"/>
          <ac:spMkLst>
            <pc:docMk/>
            <pc:sldMk cId="3483294842" sldId="2147482110"/>
            <ac:spMk id="68" creationId="{BA109D54-E04D-CEA1-7F13-BED19027CF7E}"/>
          </ac:spMkLst>
        </pc:spChg>
        <pc:spChg chg="add mod">
          <ac:chgData name="Bart Czernicki" userId="9bcd8111-637d-4c5f-8fd7-2e36ab9627d7" providerId="ADAL" clId="{46213F21-8A10-F448-A626-C104A75B36B8}" dt="2024-10-08T16:49:56.294" v="1117" actId="1036"/>
          <ac:spMkLst>
            <pc:docMk/>
            <pc:sldMk cId="3483294842" sldId="2147482110"/>
            <ac:spMk id="69" creationId="{CEFF158D-5754-1057-7250-E2CC1BB17B63}"/>
          </ac:spMkLst>
        </pc:spChg>
        <pc:spChg chg="add mod">
          <ac:chgData name="Bart Czernicki" userId="9bcd8111-637d-4c5f-8fd7-2e36ab9627d7" providerId="ADAL" clId="{46213F21-8A10-F448-A626-C104A75B36B8}" dt="2024-10-08T16:49:56.294" v="1117" actId="1036"/>
          <ac:spMkLst>
            <pc:docMk/>
            <pc:sldMk cId="3483294842" sldId="2147482110"/>
            <ac:spMk id="70" creationId="{74F391B7-9849-CF26-0498-DFED9302C706}"/>
          </ac:spMkLst>
        </pc:spChg>
        <pc:spChg chg="add mod">
          <ac:chgData name="Bart Czernicki" userId="9bcd8111-637d-4c5f-8fd7-2e36ab9627d7" providerId="ADAL" clId="{46213F21-8A10-F448-A626-C104A75B36B8}" dt="2024-10-08T16:49:56.294" v="1117" actId="1036"/>
          <ac:spMkLst>
            <pc:docMk/>
            <pc:sldMk cId="3483294842" sldId="2147482110"/>
            <ac:spMk id="71" creationId="{A74D3643-25FD-CC41-2EDC-79090CC77BCC}"/>
          </ac:spMkLst>
        </pc:spChg>
        <pc:spChg chg="add mod">
          <ac:chgData name="Bart Czernicki" userId="9bcd8111-637d-4c5f-8fd7-2e36ab9627d7" providerId="ADAL" clId="{46213F21-8A10-F448-A626-C104A75B36B8}" dt="2024-10-08T16:49:56.294" v="1117" actId="1036"/>
          <ac:spMkLst>
            <pc:docMk/>
            <pc:sldMk cId="3483294842" sldId="2147482110"/>
            <ac:spMk id="72" creationId="{A8C39CB2-9392-50F1-1A47-AAD5A65F24A8}"/>
          </ac:spMkLst>
        </pc:spChg>
        <pc:spChg chg="add mod">
          <ac:chgData name="Bart Czernicki" userId="9bcd8111-637d-4c5f-8fd7-2e36ab9627d7" providerId="ADAL" clId="{46213F21-8A10-F448-A626-C104A75B36B8}" dt="2024-10-08T16:49:56.294" v="1117" actId="1036"/>
          <ac:spMkLst>
            <pc:docMk/>
            <pc:sldMk cId="3483294842" sldId="2147482110"/>
            <ac:spMk id="73" creationId="{F529EB86-5F84-683B-215D-6B46BFFEACAB}"/>
          </ac:spMkLst>
        </pc:spChg>
        <pc:spChg chg="add mod">
          <ac:chgData name="Bart Czernicki" userId="9bcd8111-637d-4c5f-8fd7-2e36ab9627d7" providerId="ADAL" clId="{46213F21-8A10-F448-A626-C104A75B36B8}" dt="2024-10-08T16:49:56.294" v="1117" actId="1036"/>
          <ac:spMkLst>
            <pc:docMk/>
            <pc:sldMk cId="3483294842" sldId="2147482110"/>
            <ac:spMk id="74" creationId="{1FAA3D9A-A5B0-E966-653C-951CA63D55C9}"/>
          </ac:spMkLst>
        </pc:spChg>
        <pc:spChg chg="add mod">
          <ac:chgData name="Bart Czernicki" userId="9bcd8111-637d-4c5f-8fd7-2e36ab9627d7" providerId="ADAL" clId="{46213F21-8A10-F448-A626-C104A75B36B8}" dt="2024-10-08T16:49:56.294" v="1117" actId="1036"/>
          <ac:spMkLst>
            <pc:docMk/>
            <pc:sldMk cId="3483294842" sldId="2147482110"/>
            <ac:spMk id="75" creationId="{6AB978A8-5FDD-1D37-7949-C9BE7CCFA725}"/>
          </ac:spMkLst>
        </pc:spChg>
        <pc:spChg chg="add mod">
          <ac:chgData name="Bart Czernicki" userId="9bcd8111-637d-4c5f-8fd7-2e36ab9627d7" providerId="ADAL" clId="{46213F21-8A10-F448-A626-C104A75B36B8}" dt="2024-10-08T16:49:56.294" v="1117" actId="1036"/>
          <ac:spMkLst>
            <pc:docMk/>
            <pc:sldMk cId="3483294842" sldId="2147482110"/>
            <ac:spMk id="76" creationId="{4559ED1D-3409-8DCF-913A-7E5F6ADEC0B6}"/>
          </ac:spMkLst>
        </pc:spChg>
        <pc:spChg chg="add mod">
          <ac:chgData name="Bart Czernicki" userId="9bcd8111-637d-4c5f-8fd7-2e36ab9627d7" providerId="ADAL" clId="{46213F21-8A10-F448-A626-C104A75B36B8}" dt="2024-10-08T23:54:29.438" v="2429" actId="20577"/>
          <ac:spMkLst>
            <pc:docMk/>
            <pc:sldMk cId="3483294842" sldId="2147482110"/>
            <ac:spMk id="78" creationId="{6B7A6BD9-54DC-10DB-9F22-20B963F073CD}"/>
          </ac:spMkLst>
        </pc:spChg>
        <pc:spChg chg="add mod">
          <ac:chgData name="Bart Czernicki" userId="9bcd8111-637d-4c5f-8fd7-2e36ab9627d7" providerId="ADAL" clId="{46213F21-8A10-F448-A626-C104A75B36B8}" dt="2024-10-10T12:20:07.670" v="3041" actId="20577"/>
          <ac:spMkLst>
            <pc:docMk/>
            <pc:sldMk cId="3483294842" sldId="2147482110"/>
            <ac:spMk id="79" creationId="{7D47CBA4-846D-0636-C1FC-E60A4B8B9AC3}"/>
          </ac:spMkLst>
        </pc:spChg>
        <pc:spChg chg="add mod">
          <ac:chgData name="Bart Czernicki" userId="9bcd8111-637d-4c5f-8fd7-2e36ab9627d7" providerId="ADAL" clId="{46213F21-8A10-F448-A626-C104A75B36B8}" dt="2024-10-08T16:49:56.294" v="1117" actId="1036"/>
          <ac:spMkLst>
            <pc:docMk/>
            <pc:sldMk cId="3483294842" sldId="2147482110"/>
            <ac:spMk id="80" creationId="{2931C123-9D05-C1CE-EF4A-6A8DF19E12E9}"/>
          </ac:spMkLst>
        </pc:spChg>
        <pc:spChg chg="add mod">
          <ac:chgData name="Bart Czernicki" userId="9bcd8111-637d-4c5f-8fd7-2e36ab9627d7" providerId="ADAL" clId="{46213F21-8A10-F448-A626-C104A75B36B8}" dt="2024-10-08T23:54:07.581" v="2412" actId="20577"/>
          <ac:spMkLst>
            <pc:docMk/>
            <pc:sldMk cId="3483294842" sldId="2147482110"/>
            <ac:spMk id="81" creationId="{99658925-0D88-F8B5-B473-FEF29DB42010}"/>
          </ac:spMkLst>
        </pc:spChg>
        <pc:spChg chg="add mod">
          <ac:chgData name="Bart Czernicki" userId="9bcd8111-637d-4c5f-8fd7-2e36ab9627d7" providerId="ADAL" clId="{46213F21-8A10-F448-A626-C104A75B36B8}" dt="2024-10-10T12:20:19.775" v="3043" actId="20577"/>
          <ac:spMkLst>
            <pc:docMk/>
            <pc:sldMk cId="3483294842" sldId="2147482110"/>
            <ac:spMk id="82" creationId="{64228823-24C4-DEC6-4F7A-A1D576760876}"/>
          </ac:spMkLst>
        </pc:spChg>
        <pc:spChg chg="add mod">
          <ac:chgData name="Bart Czernicki" userId="9bcd8111-637d-4c5f-8fd7-2e36ab9627d7" providerId="ADAL" clId="{46213F21-8A10-F448-A626-C104A75B36B8}" dt="2024-10-08T23:53:38.206" v="2385" actId="20577"/>
          <ac:spMkLst>
            <pc:docMk/>
            <pc:sldMk cId="3483294842" sldId="2147482110"/>
            <ac:spMk id="83" creationId="{94415840-55CC-18F4-0ED8-AE873FA30A6C}"/>
          </ac:spMkLst>
        </pc:spChg>
        <pc:spChg chg="add mod">
          <ac:chgData name="Bart Czernicki" userId="9bcd8111-637d-4c5f-8fd7-2e36ab9627d7" providerId="ADAL" clId="{46213F21-8A10-F448-A626-C104A75B36B8}" dt="2024-10-08T16:49:56.294" v="1117" actId="1036"/>
          <ac:spMkLst>
            <pc:docMk/>
            <pc:sldMk cId="3483294842" sldId="2147482110"/>
            <ac:spMk id="84" creationId="{AD0ECAA6-A9E5-924E-9DAF-58F1C3615232}"/>
          </ac:spMkLst>
        </pc:spChg>
        <pc:spChg chg="add mod">
          <ac:chgData name="Bart Czernicki" userId="9bcd8111-637d-4c5f-8fd7-2e36ab9627d7" providerId="ADAL" clId="{46213F21-8A10-F448-A626-C104A75B36B8}" dt="2024-10-08T23:52:41.691" v="2376" actId="313"/>
          <ac:spMkLst>
            <pc:docMk/>
            <pc:sldMk cId="3483294842" sldId="2147482110"/>
            <ac:spMk id="85" creationId="{52C5B434-7BF6-FB3E-B127-A9790F1A4011}"/>
          </ac:spMkLst>
        </pc:spChg>
        <pc:spChg chg="add mod">
          <ac:chgData name="Bart Czernicki" userId="9bcd8111-637d-4c5f-8fd7-2e36ab9627d7" providerId="ADAL" clId="{46213F21-8A10-F448-A626-C104A75B36B8}" dt="2024-10-08T23:54:00.026" v="2405" actId="20577"/>
          <ac:spMkLst>
            <pc:docMk/>
            <pc:sldMk cId="3483294842" sldId="2147482110"/>
            <ac:spMk id="86" creationId="{13F44D51-4BF6-F18B-C1B0-D8846F325BBA}"/>
          </ac:spMkLst>
        </pc:spChg>
        <pc:spChg chg="add mod">
          <ac:chgData name="Bart Czernicki" userId="9bcd8111-637d-4c5f-8fd7-2e36ab9627d7" providerId="ADAL" clId="{46213F21-8A10-F448-A626-C104A75B36B8}" dt="2024-10-10T12:06:08.498" v="2502" actId="20577"/>
          <ac:spMkLst>
            <pc:docMk/>
            <pc:sldMk cId="3483294842" sldId="2147482110"/>
            <ac:spMk id="87" creationId="{13A57E34-E377-A00C-26FF-0B92946DF211}"/>
          </ac:spMkLst>
        </pc:spChg>
      </pc:sldChg>
      <pc:sldChg chg="addSp delSp modSp add mod delAnim modAnim">
        <pc:chgData name="Bart Czernicki" userId="9bcd8111-637d-4c5f-8fd7-2e36ab9627d7" providerId="ADAL" clId="{46213F21-8A10-F448-A626-C104A75B36B8}" dt="2024-10-10T12:13:25.942" v="2921" actId="20577"/>
        <pc:sldMkLst>
          <pc:docMk/>
          <pc:sldMk cId="1517783174" sldId="2147482111"/>
        </pc:sldMkLst>
        <pc:spChg chg="mod">
          <ac:chgData name="Bart Czernicki" userId="9bcd8111-637d-4c5f-8fd7-2e36ab9627d7" providerId="ADAL" clId="{46213F21-8A10-F448-A626-C104A75B36B8}" dt="2024-10-10T12:11:10.311" v="2563" actId="20577"/>
          <ac:spMkLst>
            <pc:docMk/>
            <pc:sldMk cId="1517783174" sldId="2147482111"/>
            <ac:spMk id="3" creationId="{FA48B0BF-24A8-7764-CB7C-7EF3C9CC30CD}"/>
          </ac:spMkLst>
        </pc:spChg>
        <pc:spChg chg="mod">
          <ac:chgData name="Bart Czernicki" userId="9bcd8111-637d-4c5f-8fd7-2e36ab9627d7" providerId="ADAL" clId="{46213F21-8A10-F448-A626-C104A75B36B8}" dt="2024-10-10T12:11:02.296" v="2543" actId="20577"/>
          <ac:spMkLst>
            <pc:docMk/>
            <pc:sldMk cId="1517783174" sldId="2147482111"/>
            <ac:spMk id="4" creationId="{21DE8E97-72C5-EA7D-F638-EAF37E6A7B8C}"/>
          </ac:spMkLst>
        </pc:spChg>
        <pc:spChg chg="add mod">
          <ac:chgData name="Bart Czernicki" userId="9bcd8111-637d-4c5f-8fd7-2e36ab9627d7" providerId="ADAL" clId="{46213F21-8A10-F448-A626-C104A75B36B8}" dt="2024-10-10T12:13:25.942" v="2921" actId="20577"/>
          <ac:spMkLst>
            <pc:docMk/>
            <pc:sldMk cId="1517783174" sldId="2147482111"/>
            <ac:spMk id="6" creationId="{03570C25-35FD-2D37-C1CC-3F0BA6E64734}"/>
          </ac:spMkLst>
        </pc:spChg>
        <pc:spChg chg="add mod">
          <ac:chgData name="Bart Czernicki" userId="9bcd8111-637d-4c5f-8fd7-2e36ab9627d7" providerId="ADAL" clId="{46213F21-8A10-F448-A626-C104A75B36B8}" dt="2024-10-10T12:13:04.778" v="2835" actId="20577"/>
          <ac:spMkLst>
            <pc:docMk/>
            <pc:sldMk cId="1517783174" sldId="2147482111"/>
            <ac:spMk id="7" creationId="{77BFC95F-4CA0-7F8F-120B-091E277FADE1}"/>
          </ac:spMkLst>
        </pc:spChg>
        <pc:spChg chg="add mod">
          <ac:chgData name="Bart Czernicki" userId="9bcd8111-637d-4c5f-8fd7-2e36ab9627d7" providerId="ADAL" clId="{46213F21-8A10-F448-A626-C104A75B36B8}" dt="2024-10-08T17:13:54.307" v="1487" actId="1036"/>
          <ac:spMkLst>
            <pc:docMk/>
            <pc:sldMk cId="1517783174" sldId="2147482111"/>
            <ac:spMk id="8" creationId="{73135701-B9F5-0CCE-6F94-AE9B17677E04}"/>
          </ac:spMkLst>
        </pc:spChg>
        <pc:spChg chg="add mod">
          <ac:chgData name="Bart Czernicki" userId="9bcd8111-637d-4c5f-8fd7-2e36ab9627d7" providerId="ADAL" clId="{46213F21-8A10-F448-A626-C104A75B36B8}" dt="2024-10-10T12:12:19.420" v="2686" actId="20577"/>
          <ac:spMkLst>
            <pc:docMk/>
            <pc:sldMk cId="1517783174" sldId="2147482111"/>
            <ac:spMk id="9" creationId="{557B3F40-A8BE-03AD-0B9A-7F4BC5BC975D}"/>
          </ac:spMkLst>
        </pc:spChg>
        <pc:spChg chg="add mod">
          <ac:chgData name="Bart Czernicki" userId="9bcd8111-637d-4c5f-8fd7-2e36ab9627d7" providerId="ADAL" clId="{46213F21-8A10-F448-A626-C104A75B36B8}" dt="2024-10-10T12:12:43.417" v="2753" actId="20577"/>
          <ac:spMkLst>
            <pc:docMk/>
            <pc:sldMk cId="1517783174" sldId="2147482111"/>
            <ac:spMk id="10" creationId="{4CB879E2-A632-CDF7-93CA-A02C3A53C7F3}"/>
          </ac:spMkLst>
        </pc:spChg>
        <pc:spChg chg="add mod">
          <ac:chgData name="Bart Czernicki" userId="9bcd8111-637d-4c5f-8fd7-2e36ab9627d7" providerId="ADAL" clId="{46213F21-8A10-F448-A626-C104A75B36B8}" dt="2024-10-10T12:11:20.013" v="2567" actId="20577"/>
          <ac:spMkLst>
            <pc:docMk/>
            <pc:sldMk cId="1517783174" sldId="2147482111"/>
            <ac:spMk id="11" creationId="{8899CB0C-3D46-9EE9-7B95-2B084DBAA7BA}"/>
          </ac:spMkLst>
        </pc:spChg>
        <pc:spChg chg="mod">
          <ac:chgData name="Bart Czernicki" userId="9bcd8111-637d-4c5f-8fd7-2e36ab9627d7" providerId="ADAL" clId="{46213F21-8A10-F448-A626-C104A75B36B8}" dt="2024-10-08T17:14:37.851" v="1491" actId="14100"/>
          <ac:spMkLst>
            <pc:docMk/>
            <pc:sldMk cId="1517783174" sldId="2147482111"/>
            <ac:spMk id="51" creationId="{820B30FA-1001-6941-AF2E-7F22C5178229}"/>
          </ac:spMkLst>
        </pc:spChg>
      </pc:sldChg>
      <pc:sldChg chg="addSp delSp modSp add mod setBg">
        <pc:chgData name="Bart Czernicki" userId="9bcd8111-637d-4c5f-8fd7-2e36ab9627d7" providerId="ADAL" clId="{46213F21-8A10-F448-A626-C104A75B36B8}" dt="2024-10-10T12:18:18.222" v="2950" actId="20577"/>
        <pc:sldMkLst>
          <pc:docMk/>
          <pc:sldMk cId="583587445" sldId="2147483647"/>
        </pc:sldMkLst>
        <pc:spChg chg="mod">
          <ac:chgData name="Bart Czernicki" userId="9bcd8111-637d-4c5f-8fd7-2e36ab9627d7" providerId="ADAL" clId="{46213F21-8A10-F448-A626-C104A75B36B8}" dt="2024-10-10T12:18:18.222" v="2950" actId="20577"/>
          <ac:spMkLst>
            <pc:docMk/>
            <pc:sldMk cId="583587445" sldId="2147483647"/>
            <ac:spMk id="2" creationId="{87EFD4AD-0F71-01FB-992A-FC844368D26C}"/>
          </ac:spMkLst>
        </pc:spChg>
        <pc:spChg chg="mod">
          <ac:chgData name="Bart Czernicki" userId="9bcd8111-637d-4c5f-8fd7-2e36ab9627d7" providerId="ADAL" clId="{46213F21-8A10-F448-A626-C104A75B36B8}" dt="2024-10-08T17:33:18.348" v="1601" actId="114"/>
          <ac:spMkLst>
            <pc:docMk/>
            <pc:sldMk cId="583587445" sldId="2147483647"/>
            <ac:spMk id="3" creationId="{370759E8-B41E-294B-254C-412550ED3602}"/>
          </ac:spMkLst>
        </pc:spChg>
        <pc:spChg chg="mod">
          <ac:chgData name="Bart Czernicki" userId="9bcd8111-637d-4c5f-8fd7-2e36ab9627d7" providerId="ADAL" clId="{46213F21-8A10-F448-A626-C104A75B36B8}" dt="2024-10-08T17:43:34.155" v="1670" actId="20577"/>
          <ac:spMkLst>
            <pc:docMk/>
            <pc:sldMk cId="583587445" sldId="2147483647"/>
            <ac:spMk id="5" creationId="{813217B0-DB65-AC1E-9AAE-FD110CF38894}"/>
          </ac:spMkLst>
        </pc:spChg>
        <pc:spChg chg="mod">
          <ac:chgData name="Bart Czernicki" userId="9bcd8111-637d-4c5f-8fd7-2e36ab9627d7" providerId="ADAL" clId="{46213F21-8A10-F448-A626-C104A75B36B8}" dt="2024-10-08T17:43:42.107" v="1671" actId="20577"/>
          <ac:spMkLst>
            <pc:docMk/>
            <pc:sldMk cId="583587445" sldId="2147483647"/>
            <ac:spMk id="7" creationId="{BD63ACFF-4527-4FFA-BBEE-0F1B82067C27}"/>
          </ac:spMkLst>
        </pc:spChg>
        <pc:spChg chg="mod">
          <ac:chgData name="Bart Czernicki" userId="9bcd8111-637d-4c5f-8fd7-2e36ab9627d7" providerId="ADAL" clId="{46213F21-8A10-F448-A626-C104A75B36B8}" dt="2024-10-08T17:43:54.843" v="1687" actId="20577"/>
          <ac:spMkLst>
            <pc:docMk/>
            <pc:sldMk cId="583587445" sldId="2147483647"/>
            <ac:spMk id="9" creationId="{F96F2EE9-05E1-902B-E16D-D4AB7CAC01FA}"/>
          </ac:spMkLst>
        </pc:spChg>
        <pc:spChg chg="mod">
          <ac:chgData name="Bart Czernicki" userId="9bcd8111-637d-4c5f-8fd7-2e36ab9627d7" providerId="ADAL" clId="{46213F21-8A10-F448-A626-C104A75B36B8}" dt="2024-10-08T17:42:48.472" v="1629" actId="20577"/>
          <ac:spMkLst>
            <pc:docMk/>
            <pc:sldMk cId="583587445" sldId="2147483647"/>
            <ac:spMk id="15" creationId="{EFCA8B50-C1E4-E7E7-7000-56B4B8631BE3}"/>
          </ac:spMkLst>
        </pc:spChg>
        <pc:spChg chg="mod">
          <ac:chgData name="Bart Czernicki" userId="9bcd8111-637d-4c5f-8fd7-2e36ab9627d7" providerId="ADAL" clId="{46213F21-8A10-F448-A626-C104A75B36B8}" dt="2024-10-08T17:42:55.584" v="1648" actId="20577"/>
          <ac:spMkLst>
            <pc:docMk/>
            <pc:sldMk cId="583587445" sldId="2147483647"/>
            <ac:spMk id="16" creationId="{B357D86E-F55D-94C5-8860-224A6D8B29ED}"/>
          </ac:spMkLst>
        </pc:spChg>
        <pc:spChg chg="mod">
          <ac:chgData name="Bart Czernicki" userId="9bcd8111-637d-4c5f-8fd7-2e36ab9627d7" providerId="ADAL" clId="{46213F21-8A10-F448-A626-C104A75B36B8}" dt="2024-10-08T17:33:18.348" v="1601" actId="114"/>
          <ac:spMkLst>
            <pc:docMk/>
            <pc:sldMk cId="583587445" sldId="2147483647"/>
            <ac:spMk id="19" creationId="{86AF581A-F75A-C13F-8634-327F8DA7B298}"/>
          </ac:spMkLst>
        </pc:spChg>
        <pc:spChg chg="mod">
          <ac:chgData name="Bart Czernicki" userId="9bcd8111-637d-4c5f-8fd7-2e36ab9627d7" providerId="ADAL" clId="{46213F21-8A10-F448-A626-C104A75B36B8}" dt="2024-10-08T17:33:43.873" v="1602" actId="207"/>
          <ac:spMkLst>
            <pc:docMk/>
            <pc:sldMk cId="583587445" sldId="2147483647"/>
            <ac:spMk id="21" creationId="{DA0942D0-ED09-9786-D0C7-F320A090FB4E}"/>
          </ac:spMkLst>
        </pc:spChg>
        <pc:spChg chg="mod">
          <ac:chgData name="Bart Czernicki" userId="9bcd8111-637d-4c5f-8fd7-2e36ab9627d7" providerId="ADAL" clId="{46213F21-8A10-F448-A626-C104A75B36B8}" dt="2024-10-08T17:33:18.348" v="1601" actId="114"/>
          <ac:spMkLst>
            <pc:docMk/>
            <pc:sldMk cId="583587445" sldId="2147483647"/>
            <ac:spMk id="26" creationId="{89D7BBC4-0691-AD62-3B91-77FA1C724B94}"/>
          </ac:spMkLst>
        </pc:spChg>
        <pc:spChg chg="mod">
          <ac:chgData name="Bart Czernicki" userId="9bcd8111-637d-4c5f-8fd7-2e36ab9627d7" providerId="ADAL" clId="{46213F21-8A10-F448-A626-C104A75B36B8}" dt="2024-10-08T17:33:18.348" v="1601" actId="114"/>
          <ac:spMkLst>
            <pc:docMk/>
            <pc:sldMk cId="583587445" sldId="2147483647"/>
            <ac:spMk id="34" creationId="{8D37CF77-30B5-C325-1411-DE658007C56E}"/>
          </ac:spMkLst>
        </pc:spChg>
        <pc:spChg chg="mod">
          <ac:chgData name="Bart Czernicki" userId="9bcd8111-637d-4c5f-8fd7-2e36ab9627d7" providerId="ADAL" clId="{46213F21-8A10-F448-A626-C104A75B36B8}" dt="2024-10-08T17:33:18.348" v="1601" actId="114"/>
          <ac:spMkLst>
            <pc:docMk/>
            <pc:sldMk cId="583587445" sldId="2147483647"/>
            <ac:spMk id="37" creationId="{E05B3015-D9E0-43D2-69B5-376AA30B545B}"/>
          </ac:spMkLst>
        </pc:spChg>
        <pc:picChg chg="add mod">
          <ac:chgData name="Bart Czernicki" userId="9bcd8111-637d-4c5f-8fd7-2e36ab9627d7" providerId="ADAL" clId="{46213F21-8A10-F448-A626-C104A75B36B8}" dt="2024-10-08T17:37:55.030" v="1622" actId="1038"/>
          <ac:picMkLst>
            <pc:docMk/>
            <pc:sldMk cId="583587445" sldId="2147483647"/>
            <ac:picMk id="20" creationId="{BBC749F9-0EFB-5662-9ED8-FADA3AA41FE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11/9/24 11:06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11/9/24 11:06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11/9/24 11:06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008508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Narrative/talk track:</a:t>
            </a:r>
          </a:p>
          <a:p>
            <a:r>
              <a:rPr lang="en-US" b="1"/>
              <a:t>The MSFT / OpenAI partnership and how we collaborate</a:t>
            </a:r>
          </a:p>
          <a:p>
            <a:pPr algn="l"/>
            <a:r>
              <a:rPr lang="en-US" b="0" i="0">
                <a:solidFill>
                  <a:srgbClr val="D1D5DB"/>
                </a:solidFill>
                <a:effectLst/>
                <a:latin typeface="Söhne"/>
              </a:rPr>
              <a:t>Microsoft has formed a partnership with OpenAI to collaborate on the development of artificial intelligence technologies. The partnership aims to accelerate the development of advanced AI systems and bring the benefits of AI to more people.</a:t>
            </a:r>
          </a:p>
          <a:p>
            <a:pPr algn="l"/>
            <a:r>
              <a:rPr lang="en-US" b="0" i="0">
                <a:solidFill>
                  <a:srgbClr val="D1D5DB"/>
                </a:solidFill>
                <a:effectLst/>
                <a:latin typeface="Söhne"/>
              </a:rPr>
              <a:t>As part of the partnership, Microsoft and OpenAI have agreed to work together on several key areas, including:</a:t>
            </a:r>
          </a:p>
          <a:p>
            <a:pPr algn="l">
              <a:buFont typeface="Arial" panose="020B0604020202020204" pitchFamily="34" charset="0"/>
              <a:buChar char="•"/>
            </a:pPr>
            <a:r>
              <a:rPr lang="en-US" b="0" i="0">
                <a:solidFill>
                  <a:srgbClr val="D1D5DB"/>
                </a:solidFill>
                <a:effectLst/>
                <a:latin typeface="Söhne"/>
              </a:rPr>
              <a:t>Developing AI technologies: The two companies will collaborate on the development of new AI models and algorithms, with a focus on natural language processing, computer vision, and other areas of AI.</a:t>
            </a:r>
          </a:p>
          <a:p>
            <a:pPr algn="l">
              <a:buFont typeface="Arial" panose="020B0604020202020204" pitchFamily="34" charset="0"/>
              <a:buChar char="•"/>
            </a:pPr>
            <a:r>
              <a:rPr lang="en-US" b="0" i="0">
                <a:solidFill>
                  <a:srgbClr val="D1D5DB"/>
                </a:solidFill>
                <a:effectLst/>
                <a:latin typeface="Söhne"/>
              </a:rPr>
              <a:t>Building an AI computing platform: Microsoft and OpenAI will work together to build a new AI computing platform that will allow developers to easily access and use advanced AI models and algorithms.</a:t>
            </a:r>
          </a:p>
          <a:p>
            <a:pPr algn="l">
              <a:buFont typeface="Arial" panose="020B0604020202020204" pitchFamily="34" charset="0"/>
              <a:buChar char="•"/>
            </a:pPr>
            <a:r>
              <a:rPr lang="en-US" b="0" i="0">
                <a:solidFill>
                  <a:srgbClr val="D1D5DB"/>
                </a:solidFill>
                <a:effectLst/>
                <a:latin typeface="Söhne"/>
              </a:rPr>
              <a:t>Advancing AI research: The two companies will also collaborate on a range of research projects aimed at advancing the state of the art in AI.</a:t>
            </a:r>
          </a:p>
          <a:p>
            <a:pPr algn="l">
              <a:buFont typeface="Arial" panose="020B0604020202020204" pitchFamily="34" charset="0"/>
              <a:buChar char="•"/>
            </a:pPr>
            <a:r>
              <a:rPr lang="en-US" b="0" i="0">
                <a:solidFill>
                  <a:srgbClr val="D1D5DB"/>
                </a:solidFill>
                <a:effectLst/>
                <a:latin typeface="Söhne"/>
              </a:rPr>
              <a:t>Making AI more accessible: The partnership aims to make AI more accessible to a wider range of developers and organizations, in order to bring the benefits of AI to more people.</a:t>
            </a:r>
          </a:p>
          <a:p>
            <a:pPr algn="l"/>
            <a:r>
              <a:rPr lang="en-US" b="0" i="0">
                <a:solidFill>
                  <a:srgbClr val="D1D5DB"/>
                </a:solidFill>
                <a:effectLst/>
                <a:latin typeface="Söhne"/>
              </a:rPr>
              <a:t>Microsoft has also announced it will use OpenAI's GPT-3 technology to add more capabilities to its products such as Cortana, Power Virtual Agents and Dynamics 365.</a:t>
            </a:r>
          </a:p>
          <a:p>
            <a:pPr algn="l"/>
            <a:r>
              <a:rPr lang="en-US" b="0" i="0">
                <a:solidFill>
                  <a:srgbClr val="D1D5DB"/>
                </a:solidFill>
                <a:effectLst/>
                <a:latin typeface="Söhne"/>
              </a:rPr>
              <a:t>Additionally, Microsoft has also made an investment in OpenAI, allowing the company to use Microsoft Azure as its preferred cloud platform, and allowing OpenAI to tap into the vast resources of Microsoft to accelerate its research. This partnership gives OpenAI the ability to scale its models and services on Azure and make them more widely available to customers.</a:t>
            </a:r>
          </a:p>
          <a:p>
            <a:pPr algn="l"/>
            <a:r>
              <a:rPr lang="en-US" b="0" i="0">
                <a:solidFill>
                  <a:srgbClr val="D1D5DB"/>
                </a:solidFill>
                <a:effectLst/>
                <a:latin typeface="Söhne"/>
              </a:rPr>
              <a:t>Overall, the partnership between Microsoft and OpenAI aims to accelerate the development and use of advanced AI technologies, with a focus on making AI more accessible to developers and organizations, in order to bring the benefits of AI to more people.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F7685-F632-408C-8C96-1F369BCA7E5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19412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Azure many AI services are available, from translation to speech, to document intelligence.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317A1-F947-A14F-B1E9-D42013CDACE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761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explore the core components of Azure AI, which are designed to provide best-in-class AI foundation models.</a:t>
            </a:r>
          </a:p>
          <a:p>
            <a:endParaRPr lang="en-US" dirty="0"/>
          </a:p>
          <a:p>
            <a:r>
              <a:rPr lang="en-US" dirty="0"/>
              <a:t>Azure AI brings together several powerful tools and services:</a:t>
            </a:r>
          </a:p>
          <a:p>
            <a:pPr marL="171450" indent="-171450">
              <a:buFont typeface="Arial" panose="020B0604020202020204" pitchFamily="34" charset="0"/>
              <a:buChar char="•"/>
            </a:pPr>
            <a:r>
              <a:rPr lang="en-US" b="1" dirty="0"/>
              <a:t>Azure AI Services</a:t>
            </a:r>
            <a:r>
              <a:rPr lang="en-US" dirty="0"/>
              <a:t>: These pre-trained, turnkey solutions allow you to add intelligent capabilities to your applications quickly and easily.</a:t>
            </a:r>
          </a:p>
          <a:p>
            <a:pPr marL="171450" indent="-171450">
              <a:buFont typeface="Arial" panose="020B0604020202020204" pitchFamily="34" charset="0"/>
              <a:buChar char="•"/>
            </a:pPr>
            <a:r>
              <a:rPr lang="en-US" b="1" dirty="0"/>
              <a:t>Azure Machine Learning</a:t>
            </a:r>
            <a:r>
              <a:rPr lang="en-US" dirty="0"/>
              <a:t>: This platform offers comprehensive tools for designing, training, and managing AI models, supporting you through the entire lifecycle of AI development.</a:t>
            </a:r>
          </a:p>
          <a:p>
            <a:pPr marL="171450" indent="-171450">
              <a:buFont typeface="Arial" panose="020B0604020202020204" pitchFamily="34" charset="0"/>
              <a:buChar char="•"/>
            </a:pPr>
            <a:r>
              <a:rPr lang="en-US" b="1" dirty="0"/>
              <a:t>Responsible AI Tooling</a:t>
            </a:r>
            <a:r>
              <a:rPr lang="en-US" dirty="0"/>
              <a:t>: Ensuring your AI applications are trustworthy by design is crucial. These tools help you build and manage ethical, transparent, and accountable AI solutions.</a:t>
            </a:r>
          </a:p>
          <a:p>
            <a:pPr marL="171450" indent="-171450">
              <a:buFont typeface="Arial" panose="020B0604020202020204" pitchFamily="34" charset="0"/>
              <a:buChar char="•"/>
            </a:pPr>
            <a:r>
              <a:rPr lang="en-US" b="1" dirty="0"/>
              <a:t>Azure AI Studio</a:t>
            </a:r>
            <a:r>
              <a:rPr lang="en-US" dirty="0"/>
              <a:t>: At the heart of it all, this comprehensive platform allows you to develop and deploy custom copilots, providing a seamless experience for creating AI solutions tailored to your needs.</a:t>
            </a:r>
          </a:p>
          <a:p>
            <a:endParaRPr lang="en-US" dirty="0"/>
          </a:p>
          <a:p>
            <a:r>
              <a:rPr lang="en-US" dirty="0"/>
              <a:t>Together, these components create a robust ecosystem that empowers you to innovate and develop intelligent, responsible, and highly customized AI applications with ease. Azure AI equips you with the necessary tools to drive impactful solutions.</a:t>
            </a:r>
          </a:p>
          <a:p>
            <a:endParaRPr lang="en-AE"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11/9/24 11:06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801458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8DB39-2884-30C7-3B8C-4E8F1CE15A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81BBF1-0F52-D500-25CC-CA90604B53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68CD76-BC65-B316-B4D1-3B3B164F421A}"/>
              </a:ext>
            </a:extLst>
          </p:cNvPr>
          <p:cNvSpPr>
            <a:spLocks noGrp="1"/>
          </p:cNvSpPr>
          <p:nvPr>
            <p:ph type="body" idx="1"/>
          </p:nvPr>
        </p:nvSpPr>
        <p:spPr/>
        <p:txBody>
          <a:bodyPr/>
          <a:lstStyle/>
          <a:p>
            <a:pPr marL="0" marR="0">
              <a:lnSpc>
                <a:spcPct val="105000"/>
              </a:lnSpc>
              <a:spcBef>
                <a:spcPts val="0"/>
              </a:spcBef>
              <a:spcAft>
                <a:spcPts val="80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For those of you who are not familiar with Azure AI Studio, this tool is the unified hub to build AI applications in Azure and explore Azure AI features. The Playground within the studio – that we are going to use throughout the lab – offers a GUI to access Azure OpenAI services and interact with these models using different modalities.</a:t>
            </a:r>
            <a:endParaRPr lang="en-US" sz="850" dirty="0">
              <a:latin typeface="Segoe UI"/>
              <a:cs typeface="Segoe UI"/>
            </a:endParaRPr>
          </a:p>
        </p:txBody>
      </p:sp>
      <p:sp>
        <p:nvSpPr>
          <p:cNvPr id="4" name="Header Placeholder 3">
            <a:extLst>
              <a:ext uri="{FF2B5EF4-FFF2-40B4-BE49-F238E27FC236}">
                <a16:creationId xmlns:a16="http://schemas.microsoft.com/office/drawing/2014/main" id="{646C8C14-1F7A-CF7D-6856-EB40D81CC23B}"/>
              </a:ext>
            </a:extLst>
          </p:cNvPr>
          <p:cNvSpPr>
            <a:spLocks noGrp="1"/>
          </p:cNvSpPr>
          <p:nvPr>
            <p:ph type="hdr" sz="quarter"/>
          </p:nvPr>
        </p:nvSpPr>
        <p:spPr/>
        <p:txBody>
          <a:bodyPr/>
          <a:lstStyle/>
          <a:p>
            <a:pPr marL="0" marR="0" lvl="0" indent="0" algn="l" defTabSz="98517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15CEC08-DFE4-32A3-E4AA-1D55CD77F96A}"/>
              </a:ext>
            </a:extLst>
          </p:cNvPr>
          <p:cNvSpPr>
            <a:spLocks noGrp="1"/>
          </p:cNvSpPr>
          <p:nvPr>
            <p:ph type="ftr" sz="quarter" idx="4"/>
          </p:nvPr>
        </p:nvSpPr>
        <p:spPr/>
        <p:txBody>
          <a:bodyPr/>
          <a:lstStyle/>
          <a:p>
            <a:pPr marL="650855" marR="0" lvl="0" indent="0" algn="l" defTabSz="110021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95E0F59-2174-6463-566F-42D2F7B14027}"/>
              </a:ext>
            </a:extLst>
          </p:cNvPr>
          <p:cNvSpPr>
            <a:spLocks noGrp="1"/>
          </p:cNvSpPr>
          <p:nvPr>
            <p:ph type="dt" idx="1"/>
          </p:nvPr>
        </p:nvSpPr>
        <p:spPr/>
        <p:txBody>
          <a:bodyPr/>
          <a:lstStyle/>
          <a:p>
            <a:pPr marL="0" marR="0" lvl="0" indent="0" algn="r" defTabSz="985179"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179" rtl="0" eaLnBrk="1" fontAlgn="auto" latinLnBrk="0" hangingPunct="1">
                <a:lnSpc>
                  <a:spcPct val="100000"/>
                </a:lnSpc>
                <a:spcBef>
                  <a:spcPts val="0"/>
                </a:spcBef>
                <a:spcAft>
                  <a:spcPts val="0"/>
                </a:spcAft>
                <a:buClrTx/>
                <a:buSzTx/>
                <a:buFontTx/>
                <a:buNone/>
                <a:tabLst/>
                <a:defRPr/>
              </a:pPr>
              <a:t>11/9/24 11:06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4E85456-4218-813B-7075-B60567373ED7}"/>
              </a:ext>
            </a:extLst>
          </p:cNvPr>
          <p:cNvSpPr>
            <a:spLocks noGrp="1"/>
          </p:cNvSpPr>
          <p:nvPr>
            <p:ph type="sldNum" sz="quarter" idx="5"/>
          </p:nvPr>
        </p:nvSpPr>
        <p:spPr/>
        <p:txBody>
          <a:bodyPr/>
          <a:lstStyle/>
          <a:p>
            <a:pPr marL="0" marR="0" lvl="0" indent="0" algn="r" defTabSz="98517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179"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8803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7AB3-A41C-25F1-264D-3A1348F810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58129E-C4D6-8287-C46F-18712E2859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8F9E1-9BB7-1C4A-F329-C308CBB62D75}"/>
              </a:ext>
            </a:extLst>
          </p:cNvPr>
          <p:cNvSpPr>
            <a:spLocks noGrp="1"/>
          </p:cNvSpPr>
          <p:nvPr>
            <p:ph type="body" idx="1"/>
          </p:nvPr>
        </p:nvSpPr>
        <p:spPr/>
        <p:txBody>
          <a:bodyPr/>
          <a:lstStyle/>
          <a:p>
            <a:r>
              <a:rPr lang="en-GB" b="1"/>
              <a:t>Demo guidance:</a:t>
            </a:r>
            <a:br>
              <a:rPr lang="en-GB"/>
            </a:br>
            <a:r>
              <a:rPr lang="en-GB"/>
              <a:t>https://</a:t>
            </a:r>
            <a:r>
              <a:rPr lang="en-GB" err="1"/>
              <a:t>github.com</a:t>
            </a:r>
            <a:r>
              <a:rPr lang="en-GB"/>
              <a:t>/</a:t>
            </a:r>
            <a:r>
              <a:rPr lang="en-GB" err="1"/>
              <a:t>microsoft</a:t>
            </a:r>
            <a:r>
              <a:rPr lang="en-GB"/>
              <a:t>/</a:t>
            </a:r>
            <a:r>
              <a:rPr lang="en-GB" err="1"/>
              <a:t>aitour</a:t>
            </a:r>
            <a:r>
              <a:rPr lang="en-GB"/>
              <a:t>-generative-ai-in-azure/tree/main/train-the-trainer/multimodal</a:t>
            </a:r>
            <a:endParaRPr lang="en-NL"/>
          </a:p>
        </p:txBody>
      </p:sp>
      <p:sp>
        <p:nvSpPr>
          <p:cNvPr id="4" name="Header Placeholder 3">
            <a:extLst>
              <a:ext uri="{FF2B5EF4-FFF2-40B4-BE49-F238E27FC236}">
                <a16:creationId xmlns:a16="http://schemas.microsoft.com/office/drawing/2014/main" id="{046EED31-22FB-F1F8-BEBA-9E988EAEFC6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E4C3FE5-9389-7A0B-64B4-58C975643DE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B8513AA-96E6-564D-A7AD-F61FB13C758F}"/>
              </a:ext>
            </a:extLst>
          </p:cNvPr>
          <p:cNvSpPr>
            <a:spLocks noGrp="1"/>
          </p:cNvSpPr>
          <p:nvPr>
            <p:ph type="dt" idx="1"/>
          </p:nvPr>
        </p:nvSpPr>
        <p:spPr/>
        <p:txBody>
          <a:bodyPr/>
          <a:lstStyle/>
          <a:p>
            <a:fld id="{386CE63F-9E7F-4C04-9D0D-FCA25A8E9E86}" type="datetime8">
              <a:rPr lang="en-US" smtClean="0"/>
              <a:t>11/9/24 11:06 AM</a:t>
            </a:fld>
            <a:endParaRPr lang="en-US"/>
          </a:p>
        </p:txBody>
      </p:sp>
      <p:sp>
        <p:nvSpPr>
          <p:cNvPr id="7" name="Slide Number Placeholder 6">
            <a:extLst>
              <a:ext uri="{FF2B5EF4-FFF2-40B4-BE49-F238E27FC236}">
                <a16:creationId xmlns:a16="http://schemas.microsoft.com/office/drawing/2014/main" id="{863D8877-8CED-5AA9-5F68-3351C9C82C22}"/>
              </a:ext>
            </a:extLst>
          </p:cNvPr>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795796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23995-D552-B19C-247A-ABFC856650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2E692D-8E5B-2F6A-EB01-7C15268B8D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30AFC6-72A2-8EDE-F534-E6C2FE35B234}"/>
              </a:ext>
            </a:extLst>
          </p:cNvPr>
          <p:cNvSpPr>
            <a:spLocks noGrp="1"/>
          </p:cNvSpPr>
          <p:nvPr>
            <p:ph type="body" idx="1"/>
          </p:nvPr>
        </p:nvSpPr>
        <p:spPr/>
        <p:txBody>
          <a:bodyPr/>
          <a:lstStyle/>
          <a:p>
            <a:pPr algn="l"/>
            <a:endParaRPr lang="en-GB">
              <a:effectLst/>
            </a:endParaRPr>
          </a:p>
        </p:txBody>
      </p:sp>
      <p:sp>
        <p:nvSpPr>
          <p:cNvPr id="4" name="Slide Number Placeholder 3">
            <a:extLst>
              <a:ext uri="{FF2B5EF4-FFF2-40B4-BE49-F238E27FC236}">
                <a16:creationId xmlns:a16="http://schemas.microsoft.com/office/drawing/2014/main" id="{BF2212D4-FCBA-7228-C1EA-D6AB551A360C}"/>
              </a:ext>
            </a:extLst>
          </p:cNvPr>
          <p:cNvSpPr>
            <a:spLocks noGrp="1"/>
          </p:cNvSpPr>
          <p:nvPr>
            <p:ph type="sldNum" sz="quarter" idx="5"/>
          </p:nvPr>
        </p:nvSpPr>
        <p:spPr/>
        <p:txBody>
          <a:bodyPr/>
          <a:lstStyle/>
          <a:p>
            <a:fld id="{E384B5FA-D367-6F43-8245-1FDAEEC1F7BB}" type="slidenum">
              <a:rPr lang="en-NL" smtClean="0"/>
              <a:t>7</a:t>
            </a:fld>
            <a:endParaRPr lang="en-NL"/>
          </a:p>
        </p:txBody>
      </p:sp>
    </p:spTree>
    <p:extLst>
      <p:ext uri="{BB962C8B-B14F-4D97-AF65-F5344CB8AC3E}">
        <p14:creationId xmlns:p14="http://schemas.microsoft.com/office/powerpoint/2010/main" val="2627914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35097-62F0-7D24-046E-ADE12E9229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A54B35-EAC0-D7DE-B163-C83FFA3F3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E21BFE-1EE1-F8A4-51A3-E7A0DC76393A}"/>
              </a:ext>
            </a:extLst>
          </p:cNvPr>
          <p:cNvSpPr>
            <a:spLocks noGrp="1"/>
          </p:cNvSpPr>
          <p:nvPr>
            <p:ph type="body" idx="1"/>
          </p:nvPr>
        </p:nvSpPr>
        <p:spPr/>
        <p:txBody>
          <a:bodyPr/>
          <a:lstStyle/>
          <a:p>
            <a:pPr algn="l"/>
            <a:endParaRPr lang="en-GB">
              <a:effectLst/>
            </a:endParaRPr>
          </a:p>
        </p:txBody>
      </p:sp>
      <p:sp>
        <p:nvSpPr>
          <p:cNvPr id="4" name="Slide Number Placeholder 3">
            <a:extLst>
              <a:ext uri="{FF2B5EF4-FFF2-40B4-BE49-F238E27FC236}">
                <a16:creationId xmlns:a16="http://schemas.microsoft.com/office/drawing/2014/main" id="{BC4843FF-B5C8-F4C1-8AE5-D0FA02A15970}"/>
              </a:ext>
            </a:extLst>
          </p:cNvPr>
          <p:cNvSpPr>
            <a:spLocks noGrp="1"/>
          </p:cNvSpPr>
          <p:nvPr>
            <p:ph type="sldNum" sz="quarter" idx="5"/>
          </p:nvPr>
        </p:nvSpPr>
        <p:spPr/>
        <p:txBody>
          <a:bodyPr/>
          <a:lstStyle/>
          <a:p>
            <a:fld id="{E384B5FA-D367-6F43-8245-1FDAEEC1F7BB}" type="slidenum">
              <a:rPr lang="en-NL" smtClean="0"/>
              <a:t>9</a:t>
            </a:fld>
            <a:endParaRPr lang="en-NL"/>
          </a:p>
        </p:txBody>
      </p:sp>
    </p:spTree>
    <p:extLst>
      <p:ext uri="{BB962C8B-B14F-4D97-AF65-F5344CB8AC3E}">
        <p14:creationId xmlns:p14="http://schemas.microsoft.com/office/powerpoint/2010/main" val="2864796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7B542-899C-AC55-26A4-DEF2E17E5A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008C29-7D22-0240-2073-9BC35C02E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824FBD-14BE-41EF-E6A7-EC2725725B1E}"/>
              </a:ext>
            </a:extLst>
          </p:cNvPr>
          <p:cNvSpPr>
            <a:spLocks noGrp="1"/>
          </p:cNvSpPr>
          <p:nvPr>
            <p:ph type="body" idx="1"/>
          </p:nvPr>
        </p:nvSpPr>
        <p:spPr/>
        <p:txBody>
          <a:bodyPr/>
          <a:lstStyle/>
          <a:p>
            <a:pPr algn="l"/>
            <a:endParaRPr lang="en-GB">
              <a:effectLst/>
            </a:endParaRPr>
          </a:p>
        </p:txBody>
      </p:sp>
      <p:sp>
        <p:nvSpPr>
          <p:cNvPr id="4" name="Slide Number Placeholder 3">
            <a:extLst>
              <a:ext uri="{FF2B5EF4-FFF2-40B4-BE49-F238E27FC236}">
                <a16:creationId xmlns:a16="http://schemas.microsoft.com/office/drawing/2014/main" id="{2CDF3FE1-732A-3877-1FC3-719C48A4EDB6}"/>
              </a:ext>
            </a:extLst>
          </p:cNvPr>
          <p:cNvSpPr>
            <a:spLocks noGrp="1"/>
          </p:cNvSpPr>
          <p:nvPr>
            <p:ph type="sldNum" sz="quarter" idx="5"/>
          </p:nvPr>
        </p:nvSpPr>
        <p:spPr/>
        <p:txBody>
          <a:bodyPr/>
          <a:lstStyle/>
          <a:p>
            <a:fld id="{E384B5FA-D367-6F43-8245-1FDAEEC1F7BB}" type="slidenum">
              <a:rPr lang="en-NL" smtClean="0"/>
              <a:t>10</a:t>
            </a:fld>
            <a:endParaRPr lang="en-NL"/>
          </a:p>
        </p:txBody>
      </p:sp>
    </p:spTree>
    <p:extLst>
      <p:ext uri="{BB962C8B-B14F-4D97-AF65-F5344CB8AC3E}">
        <p14:creationId xmlns:p14="http://schemas.microsoft.com/office/powerpoint/2010/main" val="53524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1D719-A2AE-ED0E-14D1-B040D2765A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115F49-1B32-A809-8922-380FAA0330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1A1FCC-7BBB-CE40-CAD9-563AC352D9E3}"/>
              </a:ext>
            </a:extLst>
          </p:cNvPr>
          <p:cNvSpPr>
            <a:spLocks noGrp="1"/>
          </p:cNvSpPr>
          <p:nvPr>
            <p:ph type="body" idx="1"/>
          </p:nvPr>
        </p:nvSpPr>
        <p:spPr/>
        <p:txBody>
          <a:bodyPr/>
          <a:lstStyle/>
          <a:p>
            <a:pPr algn="l"/>
            <a:endParaRPr lang="en-GB">
              <a:effectLst/>
            </a:endParaRPr>
          </a:p>
        </p:txBody>
      </p:sp>
      <p:sp>
        <p:nvSpPr>
          <p:cNvPr id="4" name="Slide Number Placeholder 3">
            <a:extLst>
              <a:ext uri="{FF2B5EF4-FFF2-40B4-BE49-F238E27FC236}">
                <a16:creationId xmlns:a16="http://schemas.microsoft.com/office/drawing/2014/main" id="{6FE8C1B5-EAC0-4349-A112-669BED6EC8DA}"/>
              </a:ext>
            </a:extLst>
          </p:cNvPr>
          <p:cNvSpPr>
            <a:spLocks noGrp="1"/>
          </p:cNvSpPr>
          <p:nvPr>
            <p:ph type="sldNum" sz="quarter" idx="5"/>
          </p:nvPr>
        </p:nvSpPr>
        <p:spPr/>
        <p:txBody>
          <a:bodyPr/>
          <a:lstStyle/>
          <a:p>
            <a:fld id="{E384B5FA-D367-6F43-8245-1FDAEEC1F7BB}" type="slidenum">
              <a:rPr lang="en-NL" smtClean="0"/>
              <a:t>11</a:t>
            </a:fld>
            <a:endParaRPr lang="en-NL"/>
          </a:p>
        </p:txBody>
      </p:sp>
    </p:spTree>
    <p:extLst>
      <p:ext uri="{BB962C8B-B14F-4D97-AF65-F5344CB8AC3E}">
        <p14:creationId xmlns:p14="http://schemas.microsoft.com/office/powerpoint/2010/main" val="9771521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4" Type="http://schemas.openxmlformats.org/officeDocument/2006/relationships/image" Target="../media/image33.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1.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dirty="0"/>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hyperlink" Target="https://github.com/bartczernicki"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twitter.com/bartczernicki" TargetMode="External"/><Relationship Id="rId5" Type="http://schemas.openxmlformats.org/officeDocument/2006/relationships/hyperlink" Target="https://www.linkedin.com/in/bartczernicki/" TargetMode="External"/><Relationship Id="rId4" Type="http://schemas.openxmlformats.org/officeDocument/2006/relationships/hyperlink" Target="mailto:bczernicki@microsoft.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zure-Samples/aoai-realtime-audio-sdk" TargetMode="External"/><Relationship Id="rId2" Type="http://schemas.openxmlformats.org/officeDocument/2006/relationships/notesSlide" Target="../notesSlides/notesSlide8.xml"/><Relationship Id="rId1" Type="http://schemas.openxmlformats.org/officeDocument/2006/relationships/slideLayout" Target="../slideLayouts/slideLayout45.xml"/><Relationship Id="rId4" Type="http://schemas.openxmlformats.org/officeDocument/2006/relationships/image" Target="../media/image81.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zure-Samples/aoai-realtime-audio-sdk" TargetMode="External"/><Relationship Id="rId2" Type="http://schemas.openxmlformats.org/officeDocument/2006/relationships/notesSlide" Target="../notesSlides/notesSlide9.xml"/><Relationship Id="rId1" Type="http://schemas.openxmlformats.org/officeDocument/2006/relationships/slideLayout" Target="../slideLayouts/slideLayout45.xml"/><Relationship Id="rId4" Type="http://schemas.openxmlformats.org/officeDocument/2006/relationships/image" Target="../media/image82.png"/></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Azure-Samples/azureai-samples" TargetMode="External"/><Relationship Id="rId3" Type="http://schemas.openxmlformats.org/officeDocument/2006/relationships/image" Target="../media/image68.svg"/><Relationship Id="rId7" Type="http://schemas.openxmlformats.org/officeDocument/2006/relationships/hyperlink" Target="https://learn.microsoft.com/en-us/azure/well-architected/whats-new" TargetMode="External"/><Relationship Id="rId2" Type="http://schemas.openxmlformats.org/officeDocument/2006/relationships/image" Target="../media/image67.png"/><Relationship Id="rId1" Type="http://schemas.openxmlformats.org/officeDocument/2006/relationships/slideLayout" Target="../slideLayouts/slideLayout45.xml"/><Relationship Id="rId6" Type="http://schemas.openxmlformats.org/officeDocument/2006/relationships/hyperlink" Target="https://learn.microsoft.com/en-us/azure/ai-services/openai/concepts/model-retirements" TargetMode="External"/><Relationship Id="rId5" Type="http://schemas.openxmlformats.org/officeDocument/2006/relationships/hyperlink" Target="https://techcommunity.microsoft.com/t5/ai-azure-ai-services-blog/bg-p/Azure-AI-Services-blog" TargetMode="External"/><Relationship Id="rId4" Type="http://schemas.openxmlformats.org/officeDocument/2006/relationships/hyperlink" Target="https://learn.microsoft.com/en-us/azure/ai-services/openai/whats-new" TargetMode="External"/><Relationship Id="rId9" Type="http://schemas.openxmlformats.org/officeDocument/2006/relationships/hyperlink" Target="https://ai.azure.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14.xml.rels><?xml version="1.0" encoding="UTF-8" standalone="yes"?>
<Relationships xmlns="http://schemas.openxmlformats.org/package/2006/relationships"><Relationship Id="rId8" Type="http://schemas.openxmlformats.org/officeDocument/2006/relationships/hyperlink" Target="https://learn.microsoft.com/en-us/azure/ai-services/openai/how-to/audio-real-time?pivots=programming-language-ai-studio" TargetMode="External"/><Relationship Id="rId3" Type="http://schemas.openxmlformats.org/officeDocument/2006/relationships/image" Target="../media/image68.svg"/><Relationship Id="rId7" Type="http://schemas.openxmlformats.org/officeDocument/2006/relationships/hyperlink" Target="https://github.com/bartczernicki/ArtificialIntelligence-Presentations/tree/master/GenAI/ScalingGenerativeAI" TargetMode="External"/><Relationship Id="rId2" Type="http://schemas.openxmlformats.org/officeDocument/2006/relationships/image" Target="../media/image67.png"/><Relationship Id="rId1" Type="http://schemas.openxmlformats.org/officeDocument/2006/relationships/slideLayout" Target="../slideLayouts/slideLayout45.xml"/><Relationship Id="rId6" Type="http://schemas.openxmlformats.org/officeDocument/2006/relationships/hyperlink" Target="https://openai.com/index/api-model-distillation/" TargetMode="External"/><Relationship Id="rId5" Type="http://schemas.openxmlformats.org/officeDocument/2006/relationships/hyperlink" Target="https://openai.com/index/api-prompt-caching/" TargetMode="External"/><Relationship Id="rId4" Type="http://schemas.openxmlformats.org/officeDocument/2006/relationships/hyperlink" Target="https://openai.com/index/introducing-vision-to-the-fine-tuning-api/" TargetMode="External"/><Relationship Id="rId9" Type="http://schemas.openxmlformats.org/officeDocument/2006/relationships/hyperlink" Target="https://openai.com/index/introducing-canva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45.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png"/></Relationships>
</file>

<file path=ppt/slides/_rels/slide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3.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55.png"/><Relationship Id="rId2" Type="http://schemas.openxmlformats.org/officeDocument/2006/relationships/notesSlide" Target="../notesSlides/notesSlide3.xml"/><Relationship Id="rId16" Type="http://schemas.openxmlformats.org/officeDocument/2006/relationships/image" Target="../media/image66.svg"/><Relationship Id="rId1" Type="http://schemas.openxmlformats.org/officeDocument/2006/relationships/slideLayout" Target="../slideLayouts/slideLayout13.xml"/><Relationship Id="rId6" Type="http://schemas.openxmlformats.org/officeDocument/2006/relationships/image" Target="../media/image59.png"/><Relationship Id="rId11" Type="http://schemas.openxmlformats.org/officeDocument/2006/relationships/image" Target="../media/image51.svg"/><Relationship Id="rId5" Type="http://schemas.openxmlformats.org/officeDocument/2006/relationships/image" Target="../media/image58.png"/><Relationship Id="rId15" Type="http://schemas.openxmlformats.org/officeDocument/2006/relationships/image" Target="../media/image65.png"/><Relationship Id="rId10" Type="http://schemas.openxmlformats.org/officeDocument/2006/relationships/image" Target="../media/image50.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4.svg"/></Relationships>
</file>

<file path=ppt/slides/_rels/slide4.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77.png"/><Relationship Id="rId3" Type="http://schemas.openxmlformats.org/officeDocument/2006/relationships/image" Target="../media/image68.sv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7.png"/><Relationship Id="rId1" Type="http://schemas.openxmlformats.org/officeDocument/2006/relationships/slideLayout" Target="../slideLayouts/slideLayout45.xml"/><Relationship Id="rId6" Type="http://schemas.openxmlformats.org/officeDocument/2006/relationships/image" Target="../media/image70.emf"/><Relationship Id="rId11" Type="http://schemas.openxmlformats.org/officeDocument/2006/relationships/image" Target="../media/image75.png"/><Relationship Id="rId5" Type="http://schemas.openxmlformats.org/officeDocument/2006/relationships/image" Target="../media/image69.jpeg"/><Relationship Id="rId10" Type="http://schemas.openxmlformats.org/officeDocument/2006/relationships/image" Target="../media/image74.png"/><Relationship Id="rId4" Type="http://schemas.openxmlformats.org/officeDocument/2006/relationships/hyperlink" Target="https://www.bing.com/ck/a?!&amp;&amp;p=8ca4ae5a2d4480d0JmltdHM9MTcxMTMyNDgwMCZpZ3VpZD0zNWYwNjU0Yy1iMjU5LTZlODUtMDgyOC03MTVjYjNhMTZmODImaW5zaWQ9NTcxMw&amp;ptn=3&amp;ver=2&amp;hsh=3&amp;fclid=35f0654c-b259-6e85-0828-715cb3a16f82&amp;u=a1L2ltYWdlcy9zZWFyY2g_cT1henVyZSUyMGxvZ28mRk9STT1JUUZSQkEmaWQ9QzVGREUyMjIzM0Y3N0Q1MDhDMzdBQTZEN0Y0OUI4NEUzNjI4Qjk0Nw&amp;ntb=1" TargetMode="External"/><Relationship Id="rId9"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45.xml"/><Relationship Id="rId4" Type="http://schemas.openxmlformats.org/officeDocument/2006/relationships/image" Target="../media/image66.sv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8.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67.png"/><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45.xml"/><Relationship Id="rId4" Type="http://schemas.openxmlformats.org/officeDocument/2006/relationships/hyperlink" Target="https://github.com/Azure-Samples/aoai-realtime-audio-sd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966787"/>
            <a:ext cx="6401391" cy="2462213"/>
          </a:xfrm>
        </p:spPr>
        <p:txBody>
          <a:bodyPr/>
          <a:lstStyle/>
          <a:p>
            <a:r>
              <a:rPr lang="en-US" dirty="0">
                <a:solidFill>
                  <a:srgbClr val="FFB3BB"/>
                </a:solidFill>
                <a:latin typeface="Segoe Sans Display Semibold"/>
                <a:cs typeface="Segoe Sans Display Semibold"/>
              </a:rPr>
              <a:t>Microsoft Azure AI </a:t>
            </a:r>
            <a:br>
              <a:rPr lang="en-US" dirty="0">
                <a:solidFill>
                  <a:srgbClr val="FFB3BB"/>
                </a:solidFill>
                <a:latin typeface="Segoe Sans Display Semibold"/>
                <a:cs typeface="Segoe Sans Display Semibold"/>
              </a:rPr>
            </a:br>
            <a:r>
              <a:rPr lang="en-US" dirty="0">
                <a:latin typeface="Segoe Sans Display Semibold"/>
                <a:cs typeface="Segoe Sans Display Semibold"/>
              </a:rPr>
              <a:t>What is The Latest &amp; </a:t>
            </a:r>
            <a:br>
              <a:rPr lang="en-US" dirty="0">
                <a:latin typeface="Segoe Sans Display Semibold"/>
                <a:cs typeface="Segoe Sans Display Semibold"/>
              </a:rPr>
            </a:br>
            <a:r>
              <a:rPr lang="en-US" dirty="0">
                <a:latin typeface="Segoe Sans Display Semibold"/>
                <a:cs typeface="Segoe Sans Display Semibold"/>
              </a:rPr>
              <a:t>Future Roadmap</a:t>
            </a:r>
            <a:endParaRPr lang="en-US" dirty="0"/>
          </a:p>
          <a:p>
            <a:endParaRPr lang="en-US" dirty="0"/>
          </a:p>
        </p:txBody>
      </p:sp>
      <p:pic>
        <p:nvPicPr>
          <p:cNvPr id="10" name="Picture 9" descr="A person smiling for the camera&#10;&#10;Description automatically generated">
            <a:extLst>
              <a:ext uri="{FF2B5EF4-FFF2-40B4-BE49-F238E27FC236}">
                <a16:creationId xmlns:a16="http://schemas.microsoft.com/office/drawing/2014/main" id="{BA1187C6-D84D-84A0-6DB0-8C51B93E00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4200" y="3008753"/>
            <a:ext cx="1846660" cy="1846660"/>
          </a:xfrm>
          <a:prstGeom prst="ellipse">
            <a:avLst/>
          </a:prstGeom>
        </p:spPr>
      </p:pic>
      <p:sp>
        <p:nvSpPr>
          <p:cNvPr id="12" name="TextBox 11">
            <a:extLst>
              <a:ext uri="{FF2B5EF4-FFF2-40B4-BE49-F238E27FC236}">
                <a16:creationId xmlns:a16="http://schemas.microsoft.com/office/drawing/2014/main" id="{2A2BFA3B-7015-B805-CAC9-2B17D11C6E1B}"/>
              </a:ext>
            </a:extLst>
          </p:cNvPr>
          <p:cNvSpPr txBox="1"/>
          <p:nvPr/>
        </p:nvSpPr>
        <p:spPr>
          <a:xfrm>
            <a:off x="378198" y="4935130"/>
            <a:ext cx="6813394" cy="1661993"/>
          </a:xfrm>
          <a:prstGeom prst="rect">
            <a:avLst/>
          </a:prstGeom>
          <a:noFill/>
        </p:spPr>
        <p:txBody>
          <a:bodyPr wrap="square">
            <a:spAutoFit/>
          </a:bodyPr>
          <a:lstStyle/>
          <a:p>
            <a:r>
              <a:rPr lang="en-US" sz="2000" b="1" dirty="0">
                <a:solidFill>
                  <a:schemeClr val="accent1"/>
                </a:solidFill>
              </a:rPr>
              <a:t>Bart Czernicki</a:t>
            </a:r>
          </a:p>
          <a:p>
            <a:r>
              <a:rPr lang="en-US" sz="1800" dirty="0">
                <a:solidFill>
                  <a:schemeClr val="accent1"/>
                </a:solidFill>
              </a:rPr>
              <a:t>Principal Global Black Belt | Artificial Intelligence</a:t>
            </a:r>
          </a:p>
          <a:p>
            <a:r>
              <a:rPr lang="en-US" sz="1600" dirty="0"/>
              <a:t>Email: </a:t>
            </a:r>
            <a:r>
              <a:rPr lang="en-US" sz="1600" dirty="0">
                <a:solidFill>
                  <a:schemeClr val="accent1"/>
                </a:solidFill>
                <a:hlinkClick r:id="rId4">
                  <a:extLst>
                    <a:ext uri="{A12FA001-AC4F-418D-AE19-62706E023703}">
                      <ahyp:hlinkClr xmlns:ahyp="http://schemas.microsoft.com/office/drawing/2018/hyperlinkcolor" val="tx"/>
                    </a:ext>
                  </a:extLst>
                </a:hlinkClick>
              </a:rPr>
              <a:t>bczernicki@microsoft.com</a:t>
            </a:r>
            <a:endParaRPr lang="en-US" sz="1600" dirty="0">
              <a:solidFill>
                <a:schemeClr val="accent1"/>
              </a:solidFill>
            </a:endParaRPr>
          </a:p>
          <a:p>
            <a:r>
              <a:rPr lang="en-US" sz="1600" dirty="0"/>
              <a:t>LinkedIn: </a:t>
            </a:r>
            <a:r>
              <a:rPr lang="en-US" sz="1600" dirty="0">
                <a:solidFill>
                  <a:schemeClr val="accent1"/>
                </a:solidFill>
                <a:hlinkClick r:id="rId5">
                  <a:extLst>
                    <a:ext uri="{A12FA001-AC4F-418D-AE19-62706E023703}">
                      <ahyp:hlinkClr xmlns:ahyp="http://schemas.microsoft.com/office/drawing/2018/hyperlinkcolor" val="tx"/>
                    </a:ext>
                  </a:extLst>
                </a:hlinkClick>
              </a:rPr>
              <a:t>https://www.linkedin.com/in/bartczernicki/</a:t>
            </a:r>
            <a:r>
              <a:rPr lang="en-US" sz="1600" dirty="0">
                <a:solidFill>
                  <a:schemeClr val="accent1"/>
                </a:solidFill>
              </a:rPr>
              <a:t> </a:t>
            </a:r>
          </a:p>
          <a:p>
            <a:r>
              <a:rPr lang="en-US" sz="1600" dirty="0"/>
              <a:t>Twitter (X): </a:t>
            </a:r>
            <a:r>
              <a:rPr lang="en-US" sz="1600" dirty="0">
                <a:solidFill>
                  <a:schemeClr val="accent1"/>
                </a:solidFill>
                <a:hlinkClick r:id="rId6">
                  <a:extLst>
                    <a:ext uri="{A12FA001-AC4F-418D-AE19-62706E023703}">
                      <ahyp:hlinkClr xmlns:ahyp="http://schemas.microsoft.com/office/drawing/2018/hyperlinkcolor" val="tx"/>
                    </a:ext>
                  </a:extLst>
                </a:hlinkClick>
              </a:rPr>
              <a:t>https://twitter.com/bartczernicki</a:t>
            </a:r>
            <a:r>
              <a:rPr lang="en-US" sz="1600" dirty="0">
                <a:solidFill>
                  <a:schemeClr val="accent1"/>
                </a:solidFill>
              </a:rPr>
              <a:t> </a:t>
            </a:r>
          </a:p>
          <a:p>
            <a:r>
              <a:rPr lang="en-US" sz="1600" dirty="0"/>
              <a:t>GitHub: </a:t>
            </a:r>
            <a:r>
              <a:rPr lang="en-US" sz="1600" dirty="0">
                <a:solidFill>
                  <a:schemeClr val="accent1"/>
                </a:solidFill>
                <a:hlinkClick r:id="rId7">
                  <a:extLst>
                    <a:ext uri="{A12FA001-AC4F-418D-AE19-62706E023703}">
                      <ahyp:hlinkClr xmlns:ahyp="http://schemas.microsoft.com/office/drawing/2018/hyperlinkcolor" val="tx"/>
                    </a:ext>
                  </a:extLst>
                </a:hlinkClick>
              </a:rPr>
              <a:t>https://github.com/bartczernicki</a:t>
            </a:r>
            <a:r>
              <a:rPr lang="en-US" sz="1600" dirty="0">
                <a:solidFill>
                  <a:schemeClr val="accent1"/>
                </a:solidFill>
              </a:rPr>
              <a:t> </a:t>
            </a:r>
          </a:p>
        </p:txBody>
      </p:sp>
      <p:sp>
        <p:nvSpPr>
          <p:cNvPr id="13" name="Title 3">
            <a:extLst>
              <a:ext uri="{FF2B5EF4-FFF2-40B4-BE49-F238E27FC236}">
                <a16:creationId xmlns:a16="http://schemas.microsoft.com/office/drawing/2014/main" id="{9F99FABA-9195-3C9B-D2AE-02E488F364AD}"/>
              </a:ext>
            </a:extLst>
          </p:cNvPr>
          <p:cNvSpPr txBox="1">
            <a:spLocks/>
          </p:cNvSpPr>
          <p:nvPr/>
        </p:nvSpPr>
        <p:spPr bwMode="white">
          <a:xfrm>
            <a:off x="10540380" y="6597123"/>
            <a:ext cx="1841500" cy="80021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r>
              <a:rPr lang="en-US" sz="1200" dirty="0">
                <a:latin typeface="Segoe Sans Display Semibold"/>
                <a:cs typeface="Segoe Sans Display Semibold"/>
              </a:rPr>
              <a:t>Version: November 2024</a:t>
            </a:r>
            <a:endParaRPr lang="en-US" sz="1200" dirty="0"/>
          </a:p>
          <a:p>
            <a:endParaRPr lang="en-US" dirty="0"/>
          </a:p>
        </p:txBody>
      </p:sp>
      <p:sp>
        <p:nvSpPr>
          <p:cNvPr id="2" name="Title 3">
            <a:extLst>
              <a:ext uri="{FF2B5EF4-FFF2-40B4-BE49-F238E27FC236}">
                <a16:creationId xmlns:a16="http://schemas.microsoft.com/office/drawing/2014/main" id="{753CDB21-5758-4C35-5B35-AF144DB328F8}"/>
              </a:ext>
            </a:extLst>
          </p:cNvPr>
          <p:cNvSpPr txBox="1">
            <a:spLocks/>
          </p:cNvSpPr>
          <p:nvPr/>
        </p:nvSpPr>
        <p:spPr bwMode="white">
          <a:xfrm>
            <a:off x="2738735" y="3003433"/>
            <a:ext cx="6401391" cy="227754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r>
              <a:rPr lang="en-US" sz="1800" dirty="0">
                <a:solidFill>
                  <a:srgbClr val="FFB3BB"/>
                </a:solidFill>
                <a:latin typeface="Segoe Sans Display Semibold"/>
                <a:cs typeface="Segoe Sans Display Semibold"/>
              </a:rPr>
              <a:t>Agenda</a:t>
            </a:r>
            <a:br>
              <a:rPr lang="en-US" sz="1800" dirty="0">
                <a:solidFill>
                  <a:srgbClr val="FFB3BB"/>
                </a:solidFill>
                <a:latin typeface="Segoe Sans Display Semibold"/>
                <a:cs typeface="Segoe Sans Display Semibold"/>
              </a:rPr>
            </a:br>
            <a:r>
              <a:rPr lang="en-US" sz="1800" dirty="0">
                <a:latin typeface="Segoe Sans Display Semibold"/>
                <a:cs typeface="Segoe Sans Display Semibold"/>
              </a:rPr>
              <a:t>Azure AI Introduction</a:t>
            </a:r>
          </a:p>
          <a:p>
            <a:r>
              <a:rPr lang="en-US" sz="1800" dirty="0"/>
              <a:t>What is New?</a:t>
            </a:r>
          </a:p>
          <a:p>
            <a:r>
              <a:rPr lang="en-US" sz="1800" dirty="0"/>
              <a:t>Demos – Speech, Local Models, Agents</a:t>
            </a:r>
          </a:p>
          <a:p>
            <a:r>
              <a:rPr lang="en-US" sz="1800" dirty="0"/>
              <a:t>Where to find New Innovations</a:t>
            </a:r>
          </a:p>
          <a:p>
            <a:r>
              <a:rPr lang="en-US" sz="1800" dirty="0"/>
              <a:t>Azure AI Roadmap Considerations</a:t>
            </a:r>
          </a:p>
          <a:p>
            <a:endParaRPr lang="en-US" dirty="0"/>
          </a:p>
        </p:txBody>
      </p:sp>
    </p:spTree>
    <p:extLst>
      <p:ext uri="{BB962C8B-B14F-4D97-AF65-F5344CB8AC3E}">
        <p14:creationId xmlns:p14="http://schemas.microsoft.com/office/powerpoint/2010/main" val="397498445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396BB-4C7B-86C5-30CC-B2C09E0D614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BA0A652-FE11-28F1-DA04-9065A1D8FD3E}"/>
              </a:ext>
            </a:extLst>
          </p:cNvPr>
          <p:cNvSpPr txBox="1">
            <a:spLocks noGrp="1"/>
          </p:cNvSpPr>
          <p:nvPr>
            <p:ph type="title" idx="4294967295"/>
          </p:nvPr>
        </p:nvSpPr>
        <p:spPr>
          <a:xfrm>
            <a:off x="372138" y="128882"/>
            <a:ext cx="11387469" cy="664797"/>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kumimoji="0" lang="nl-NL" sz="4800" b="0" i="0" u="none" strike="noStrike" kern="1200" cap="none" spc="0" normalizeH="0" baseline="0" noProof="0" dirty="0">
                <a:ln w="3175">
                  <a:noFill/>
                </a:ln>
                <a:solidFill>
                  <a:schemeClr val="tx1"/>
                </a:solidFill>
                <a:effectLst/>
                <a:uLnTx/>
                <a:uFillTx/>
                <a:latin typeface="+mj-lt"/>
                <a:ea typeface="+mn-ea"/>
                <a:cs typeface="Segoe UI" pitchFamily="34" charset="0"/>
              </a:rPr>
              <a:t>Run AI Models on Non-Cloud</a:t>
            </a:r>
            <a:r>
              <a:rPr kumimoji="0" lang="nl-NL" sz="4800" b="0" i="0" u="none" strike="noStrike" kern="1200" cap="none" spc="0" normalizeH="0" noProof="0" dirty="0">
                <a:ln w="3175">
                  <a:noFill/>
                </a:ln>
                <a:solidFill>
                  <a:schemeClr val="tx1"/>
                </a:solidFill>
                <a:effectLst/>
                <a:uLnTx/>
                <a:uFillTx/>
                <a:latin typeface="+mj-lt"/>
                <a:ea typeface="+mn-ea"/>
                <a:cs typeface="Segoe UI" pitchFamily="34" charset="0"/>
              </a:rPr>
              <a:t> Hardware</a:t>
            </a:r>
            <a:endParaRPr kumimoji="0" lang="en-US" sz="4800" b="0" i="0" u="none" strike="noStrike" kern="1200" cap="none" spc="0" normalizeH="0" baseline="0" noProof="0" dirty="0">
              <a:ln w="3175">
                <a:noFill/>
              </a:ln>
              <a:solidFill>
                <a:schemeClr val="tx1"/>
              </a:solidFill>
              <a:effectLst/>
              <a:uLnTx/>
              <a:uFillTx/>
              <a:latin typeface="+mj-lt"/>
              <a:ea typeface="+mn-ea"/>
              <a:cs typeface="Segoe UI" pitchFamily="34" charset="0"/>
            </a:endParaRPr>
          </a:p>
        </p:txBody>
      </p:sp>
      <p:sp>
        <p:nvSpPr>
          <p:cNvPr id="2" name="TextBox 1">
            <a:extLst>
              <a:ext uri="{FF2B5EF4-FFF2-40B4-BE49-F238E27FC236}">
                <a16:creationId xmlns:a16="http://schemas.microsoft.com/office/drawing/2014/main" id="{3222AFBE-6F2C-46B6-F56B-DC607117E7BA}"/>
              </a:ext>
            </a:extLst>
          </p:cNvPr>
          <p:cNvSpPr txBox="1"/>
          <p:nvPr/>
        </p:nvSpPr>
        <p:spPr>
          <a:xfrm>
            <a:off x="1409700" y="793679"/>
            <a:ext cx="9372600"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3600" b="1" spc="-50" dirty="0">
                <a:ln w="3175">
                  <a:noFill/>
                </a:ln>
                <a:gradFill>
                  <a:gsLst>
                    <a:gs pos="5000">
                      <a:srgbClr val="8DC8E8"/>
                    </a:gs>
                    <a:gs pos="100000">
                      <a:srgbClr val="D59ED7"/>
                    </a:gs>
                  </a:gsLst>
                  <a:lin ang="0" scaled="1"/>
                </a:gradFill>
                <a:latin typeface="Segoe UI Semibold"/>
                <a:cs typeface="Segoe UI Semibold"/>
              </a:rPr>
              <a:t>LM Studio Running Phi 3.5 on MacOS  </a:t>
            </a:r>
          </a:p>
        </p:txBody>
      </p:sp>
      <p:sp>
        <p:nvSpPr>
          <p:cNvPr id="4" name="Title 5">
            <a:extLst>
              <a:ext uri="{FF2B5EF4-FFF2-40B4-BE49-F238E27FC236}">
                <a16:creationId xmlns:a16="http://schemas.microsoft.com/office/drawing/2014/main" id="{5E2D95CE-9A63-0ED7-747F-D75B79E5AAFE}"/>
              </a:ext>
            </a:extLst>
          </p:cNvPr>
          <p:cNvSpPr txBox="1">
            <a:spLocks/>
          </p:cNvSpPr>
          <p:nvPr/>
        </p:nvSpPr>
        <p:spPr>
          <a:xfrm>
            <a:off x="1131922" y="6332282"/>
            <a:ext cx="9867900" cy="221599"/>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rtl="0" eaLnBrk="1" fontAlgn="base" latinLnBrk="0" hangingPunct="1">
              <a:lnSpc>
                <a:spcPct val="100000"/>
              </a:lnSpc>
              <a:spcBef>
                <a:spcPct val="0"/>
              </a:spcBef>
              <a:spcAft>
                <a:spcPts val="1200"/>
              </a:spcAft>
              <a:buClrTx/>
              <a:buSzTx/>
              <a:buFontTx/>
              <a:buNone/>
              <a:tabLst/>
              <a:defRPr kumimoji="0" lang="en-US" sz="7200" b="0" u="none" strike="noStrike" kern="1200"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a:lnSpc>
                <a:spcPct val="90000"/>
              </a:lnSpc>
              <a:defRPr/>
            </a:pPr>
            <a:r>
              <a:rPr lang="nl-NL" sz="1600" dirty="0">
                <a:solidFill>
                  <a:schemeClr val="tx1"/>
                </a:solidFill>
                <a:latin typeface="+mj-lt"/>
                <a:hlinkClick r:id="rId3"/>
              </a:rPr>
              <a:t>https://lmstudio.ai/</a:t>
            </a:r>
          </a:p>
        </p:txBody>
      </p:sp>
      <p:pic>
        <p:nvPicPr>
          <p:cNvPr id="5" name="Picture 4">
            <a:extLst>
              <a:ext uri="{FF2B5EF4-FFF2-40B4-BE49-F238E27FC236}">
                <a16:creationId xmlns:a16="http://schemas.microsoft.com/office/drawing/2014/main" id="{6B0F93EA-E9A7-B962-6D4F-9CDDFE40568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54545" y="1347677"/>
            <a:ext cx="7187610" cy="4738329"/>
          </a:xfrm>
          <a:prstGeom prst="rect">
            <a:avLst/>
          </a:prstGeom>
        </p:spPr>
      </p:pic>
    </p:spTree>
    <p:extLst>
      <p:ext uri="{BB962C8B-B14F-4D97-AF65-F5344CB8AC3E}">
        <p14:creationId xmlns:p14="http://schemas.microsoft.com/office/powerpoint/2010/main" val="1612804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4.81481E-6 L 0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500"/>
                                  </p:stCondLst>
                                  <p:childTnLst>
                                    <p:animMotion origin="layout" path="M 0 -1.48148E-6 L 0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0"/>
                                  </p:stCondLst>
                                  <p:childTnLst>
                                    <p:animMotion origin="layout" path="M 0 -4.81481E-6 L 0 0.03542 " pathEditMode="relative" rAng="0" ptsTypes="AA">
                                      <p:cBhvr>
                                        <p:cTn id="1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 grpId="0"/>
      <p:bldP spid="2" grpId="1"/>
      <p:bldP spid="4" grpId="0" animBg="1"/>
      <p:bldP spid="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29B2C-6E34-F966-6686-950D53E9A13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597EDDD-574E-4CC2-D4C0-CBEE62311384}"/>
              </a:ext>
            </a:extLst>
          </p:cNvPr>
          <p:cNvSpPr txBox="1">
            <a:spLocks noGrp="1"/>
          </p:cNvSpPr>
          <p:nvPr>
            <p:ph type="title" idx="4294967295"/>
          </p:nvPr>
        </p:nvSpPr>
        <p:spPr>
          <a:xfrm>
            <a:off x="372138" y="128882"/>
            <a:ext cx="11387469" cy="664797"/>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kumimoji="0" lang="nl-NL" sz="4800" b="0" i="0" u="none" strike="noStrike" kern="1200" cap="none" spc="0" normalizeH="0" baseline="0" noProof="0" dirty="0">
                <a:ln w="3175">
                  <a:noFill/>
                </a:ln>
                <a:solidFill>
                  <a:schemeClr val="tx1"/>
                </a:solidFill>
                <a:effectLst/>
                <a:uLnTx/>
                <a:uFillTx/>
                <a:latin typeface="+mj-lt"/>
                <a:ea typeface="+mn-ea"/>
                <a:cs typeface="Segoe UI" pitchFamily="34" charset="0"/>
              </a:rPr>
              <a:t>Decision</a:t>
            </a:r>
            <a:r>
              <a:rPr kumimoji="0" lang="nl-NL" sz="4800" b="0" i="0" u="none" strike="noStrike" kern="1200" cap="none" spc="0" normalizeH="0" noProof="0" dirty="0">
                <a:ln w="3175">
                  <a:noFill/>
                </a:ln>
                <a:solidFill>
                  <a:schemeClr val="tx1"/>
                </a:solidFill>
                <a:effectLst/>
                <a:uLnTx/>
                <a:uFillTx/>
                <a:latin typeface="+mj-lt"/>
                <a:ea typeface="+mn-ea"/>
                <a:cs typeface="Segoe UI" pitchFamily="34" charset="0"/>
              </a:rPr>
              <a:t> Intelligence Workshop </a:t>
            </a:r>
            <a:endParaRPr kumimoji="0" lang="en-US" sz="4800" b="0" i="0" u="none" strike="noStrike" kern="1200" cap="none" spc="0" normalizeH="0" baseline="0" noProof="0" dirty="0">
              <a:ln w="3175">
                <a:noFill/>
              </a:ln>
              <a:solidFill>
                <a:schemeClr val="tx1"/>
              </a:solidFill>
              <a:effectLst/>
              <a:uLnTx/>
              <a:uFillTx/>
              <a:latin typeface="+mj-lt"/>
              <a:ea typeface="+mn-ea"/>
              <a:cs typeface="Segoe UI" pitchFamily="34" charset="0"/>
            </a:endParaRPr>
          </a:p>
        </p:txBody>
      </p:sp>
      <p:sp>
        <p:nvSpPr>
          <p:cNvPr id="2" name="TextBox 1">
            <a:extLst>
              <a:ext uri="{FF2B5EF4-FFF2-40B4-BE49-F238E27FC236}">
                <a16:creationId xmlns:a16="http://schemas.microsoft.com/office/drawing/2014/main" id="{6B0C4E4B-C52F-AE78-98C2-E7371A17BA39}"/>
              </a:ext>
            </a:extLst>
          </p:cNvPr>
          <p:cNvSpPr txBox="1"/>
          <p:nvPr/>
        </p:nvSpPr>
        <p:spPr>
          <a:xfrm>
            <a:off x="1409700" y="793679"/>
            <a:ext cx="9372600"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3600" b="1" spc="-50" dirty="0">
                <a:ln w="3175">
                  <a:noFill/>
                </a:ln>
                <a:gradFill>
                  <a:gsLst>
                    <a:gs pos="5000">
                      <a:srgbClr val="8DC8E8"/>
                    </a:gs>
                    <a:gs pos="100000">
                      <a:srgbClr val="D59ED7"/>
                    </a:gs>
                  </a:gsLst>
                  <a:lin ang="0" scaled="1"/>
                </a:gradFill>
                <a:latin typeface="Segoe UI Semibold"/>
                <a:cs typeface="Segoe UI Semibold"/>
              </a:rPr>
              <a:t>Digitize Decision-Making with AI</a:t>
            </a:r>
          </a:p>
        </p:txBody>
      </p:sp>
      <p:sp>
        <p:nvSpPr>
          <p:cNvPr id="4" name="Title 5">
            <a:extLst>
              <a:ext uri="{FF2B5EF4-FFF2-40B4-BE49-F238E27FC236}">
                <a16:creationId xmlns:a16="http://schemas.microsoft.com/office/drawing/2014/main" id="{BCD8507E-D733-4F30-E392-B172BD791D82}"/>
              </a:ext>
            </a:extLst>
          </p:cNvPr>
          <p:cNvSpPr txBox="1">
            <a:spLocks/>
          </p:cNvSpPr>
          <p:nvPr/>
        </p:nvSpPr>
        <p:spPr>
          <a:xfrm>
            <a:off x="1131922" y="6332282"/>
            <a:ext cx="9867900" cy="221599"/>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rtl="0" eaLnBrk="1" fontAlgn="base" latinLnBrk="0" hangingPunct="1">
              <a:lnSpc>
                <a:spcPct val="100000"/>
              </a:lnSpc>
              <a:spcBef>
                <a:spcPct val="0"/>
              </a:spcBef>
              <a:spcAft>
                <a:spcPts val="1200"/>
              </a:spcAft>
              <a:buClrTx/>
              <a:buSzTx/>
              <a:buFontTx/>
              <a:buNone/>
              <a:tabLst/>
              <a:defRPr kumimoji="0" lang="en-US" sz="7200" b="0" u="none" strike="noStrike" kern="1200"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a:lnSpc>
                <a:spcPct val="90000"/>
              </a:lnSpc>
              <a:defRPr/>
            </a:pPr>
            <a:r>
              <a:rPr lang="nl-NL" sz="1600" dirty="0">
                <a:solidFill>
                  <a:schemeClr val="tx1"/>
                </a:solidFill>
                <a:latin typeface="+mj-lt"/>
                <a:hlinkClick r:id="rId3"/>
              </a:rPr>
              <a:t>https://github.com/bartczernicki/DecisionIntelligence.GenAI.Workshop </a:t>
            </a:r>
          </a:p>
        </p:txBody>
      </p:sp>
      <p:pic>
        <p:nvPicPr>
          <p:cNvPr id="3" name="Picture 2">
            <a:extLst>
              <a:ext uri="{FF2B5EF4-FFF2-40B4-BE49-F238E27FC236}">
                <a16:creationId xmlns:a16="http://schemas.microsoft.com/office/drawing/2014/main" id="{31991978-58DB-FEAA-43E1-53D875E3C01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28859" y="1538317"/>
            <a:ext cx="5074025" cy="4526004"/>
          </a:xfrm>
          <a:prstGeom prst="rect">
            <a:avLst/>
          </a:prstGeom>
        </p:spPr>
      </p:pic>
    </p:spTree>
    <p:extLst>
      <p:ext uri="{BB962C8B-B14F-4D97-AF65-F5344CB8AC3E}">
        <p14:creationId xmlns:p14="http://schemas.microsoft.com/office/powerpoint/2010/main" val="1566826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4.81481E-6 L 0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500"/>
                                  </p:stCondLst>
                                  <p:childTnLst>
                                    <p:animMotion origin="layout" path="M 0 -1.48148E-6 L 0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0"/>
                                  </p:stCondLst>
                                  <p:childTnLst>
                                    <p:animMotion origin="layout" path="M 0 -4.81481E-6 L 0 0.03542 " pathEditMode="relative" rAng="0" ptsTypes="AA">
                                      <p:cBhvr>
                                        <p:cTn id="1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 grpId="0"/>
      <p:bldP spid="2" grpId="1"/>
      <p:bldP spid="4" grpId="0" animBg="1"/>
      <p:bldP spid="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06690-E5AD-BB65-1E15-E8FDEB9E30C7}"/>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04B25EB7-29C4-BCBA-E3F2-3C10C924BAB2}"/>
              </a:ext>
              <a:ext uri="{C183D7F6-B498-43B3-948B-1728B52AA6E4}">
                <adec:decorative xmlns:adec="http://schemas.microsoft.com/office/drawing/2017/decorative" val="1"/>
              </a:ext>
            </a:extLst>
          </p:cNvPr>
          <p:cNvSpPr/>
          <p:nvPr/>
        </p:nvSpPr>
        <p:spPr bwMode="auto">
          <a:xfrm>
            <a:off x="1" y="0"/>
            <a:ext cx="12192000" cy="6858000"/>
          </a:xfrm>
          <a:prstGeom prst="roundRect">
            <a:avLst>
              <a:gd name="adj" fmla="val 0"/>
            </a:avLst>
          </a:prstGeom>
          <a:blipFill dpi="0" rotWithShape="1">
            <a:blip r:embed="rId2">
              <a:extLst>
                <a:ext uri="{96DAC541-7B7A-43D3-8B79-37D633B846F1}">
                  <asvg:svgBlip xmlns:asvg="http://schemas.microsoft.com/office/drawing/2016/SVG/main" r:embed="rId3"/>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FFFFFF"/>
              </a:solidFill>
              <a:effectLst/>
              <a:uLnTx/>
              <a:uFillTx/>
              <a:latin typeface="Segoe UI Variable Display Semibold" pitchFamily="2" charset="0"/>
              <a:ea typeface="+mn-ea"/>
              <a:cs typeface="Segoe UI" pitchFamily="34" charset="0"/>
            </a:endParaRPr>
          </a:p>
        </p:txBody>
      </p:sp>
      <p:sp>
        <p:nvSpPr>
          <p:cNvPr id="5" name="Rectangle: Top Corners Rounded 14">
            <a:extLst>
              <a:ext uri="{FF2B5EF4-FFF2-40B4-BE49-F238E27FC236}">
                <a16:creationId xmlns:a16="http://schemas.microsoft.com/office/drawing/2014/main" id="{07A92DBF-C318-554B-33BD-749F32401719}"/>
              </a:ext>
              <a:ext uri="{C183D7F6-B498-43B3-948B-1728B52AA6E4}">
                <adec:decorative xmlns:adec="http://schemas.microsoft.com/office/drawing/2017/decorative" val="1"/>
              </a:ext>
            </a:extLst>
          </p:cNvPr>
          <p:cNvSpPr/>
          <p:nvPr/>
        </p:nvSpPr>
        <p:spPr bwMode="auto">
          <a:xfrm>
            <a:off x="0" y="0"/>
            <a:ext cx="12188952" cy="6858000"/>
          </a:xfrm>
          <a:prstGeom prst="rect">
            <a:avLst/>
          </a:prstGeom>
          <a:gradFill flip="none" rotWithShape="1">
            <a:gsLst>
              <a:gs pos="60000">
                <a:srgbClr val="091F2C"/>
              </a:gs>
              <a:gs pos="89000">
                <a:srgbClr val="091F2C">
                  <a:alpha val="76000"/>
                </a:srgbClr>
              </a:gs>
              <a:gs pos="100000">
                <a:srgbClr val="091F2C">
                  <a:alpha val="29691"/>
                </a:srgbClr>
              </a:gs>
              <a:gs pos="22000">
                <a:srgbClr val="091F2C"/>
              </a:gs>
              <a:gs pos="0">
                <a:srgbClr val="091F2C">
                  <a:alpha val="59180"/>
                </a:srgbClr>
              </a:gs>
            </a:gsLst>
            <a:path path="circle">
              <a:fillToRect t="100000" r="100000"/>
            </a:path>
            <a:tileRect l="-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Variable Display Semibold" pitchFamily="2" charset="0"/>
              <a:ea typeface="+mn-ea"/>
              <a:cs typeface="Segoe UI" pitchFamily="34" charset="0"/>
            </a:endParaRPr>
          </a:p>
        </p:txBody>
      </p:sp>
      <p:sp>
        <p:nvSpPr>
          <p:cNvPr id="3" name="Title 1">
            <a:extLst>
              <a:ext uri="{FF2B5EF4-FFF2-40B4-BE49-F238E27FC236}">
                <a16:creationId xmlns:a16="http://schemas.microsoft.com/office/drawing/2014/main" id="{FA48B0BF-24A8-7764-CB7C-7EF3C9CC30CD}"/>
              </a:ext>
            </a:extLst>
          </p:cNvPr>
          <p:cNvSpPr txBox="1">
            <a:spLocks noGrp="1"/>
          </p:cNvSpPr>
          <p:nvPr>
            <p:ph type="title" idx="4294967295"/>
          </p:nvPr>
        </p:nvSpPr>
        <p:spPr>
          <a:xfrm>
            <a:off x="590334" y="421004"/>
            <a:ext cx="11014381" cy="5538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33" rtl="0" eaLnBrk="1" fontAlgn="auto" latinLnBrk="0" hangingPunct="1">
              <a:lnSpc>
                <a:spcPct val="100000"/>
              </a:lnSpc>
              <a:spcBef>
                <a:spcPct val="0"/>
              </a:spcBef>
              <a:spcAft>
                <a:spcPts val="0"/>
              </a:spcAft>
              <a:buClrTx/>
              <a:buSzTx/>
              <a:buFontTx/>
              <a:buNone/>
              <a:tabLst/>
              <a:defRPr/>
            </a:pPr>
            <a:r>
              <a:rPr kumimoji="0" lang="en-US" dirty="0">
                <a:latin typeface="Segoe UI Semibold"/>
                <a:cs typeface="Segoe UI Semibold"/>
              </a:rPr>
              <a:t>Find Azure AI Updates Like a Pro</a:t>
            </a:r>
            <a:endParaRPr lang="en-US" dirty="0">
              <a:latin typeface="Segoe UI Semibold"/>
              <a:cs typeface="Segoe UI Semibold"/>
            </a:endParaRPr>
          </a:p>
        </p:txBody>
      </p:sp>
      <p:sp>
        <p:nvSpPr>
          <p:cNvPr id="4" name="Subtitle 1311">
            <a:extLst>
              <a:ext uri="{FF2B5EF4-FFF2-40B4-BE49-F238E27FC236}">
                <a16:creationId xmlns:a16="http://schemas.microsoft.com/office/drawing/2014/main" id="{21DE8E97-72C5-EA7D-F638-EAF37E6A7B8C}"/>
              </a:ext>
            </a:extLst>
          </p:cNvPr>
          <p:cNvSpPr txBox="1">
            <a:spLocks/>
          </p:cNvSpPr>
          <p:nvPr/>
        </p:nvSpPr>
        <p:spPr>
          <a:xfrm>
            <a:off x="590334" y="955370"/>
            <a:ext cx="11014381" cy="545473"/>
          </a:xfrm>
          <a:prstGeom prst="rect">
            <a:avLst/>
          </a:prstGeom>
        </p:spPr>
        <p:txBody>
          <a:bodyPr vert="horz" wrap="square" lIns="0" tIns="228540" rIns="0" bIns="0" rtlCol="0">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045" dirty="0"/>
              <a:t>Where can I ”keep up” with the Latest on Azure AI?</a:t>
            </a:r>
          </a:p>
        </p:txBody>
      </p:sp>
      <p:sp>
        <p:nvSpPr>
          <p:cNvPr id="51" name="Rectangle: Rounded Corners 16">
            <a:extLst>
              <a:ext uri="{FF2B5EF4-FFF2-40B4-BE49-F238E27FC236}">
                <a16:creationId xmlns:a16="http://schemas.microsoft.com/office/drawing/2014/main" id="{820B30FA-1001-6941-AF2E-7F22C5178229}"/>
              </a:ext>
              <a:ext uri="{C183D7F6-B498-43B3-948B-1728B52AA6E4}">
                <adec:decorative xmlns:adec="http://schemas.microsoft.com/office/drawing/2017/decorative" val="1"/>
              </a:ext>
            </a:extLst>
          </p:cNvPr>
          <p:cNvSpPr/>
          <p:nvPr/>
        </p:nvSpPr>
        <p:spPr bwMode="auto">
          <a:xfrm>
            <a:off x="590334" y="1722474"/>
            <a:ext cx="11222139" cy="4714522"/>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6" name="TextBox 5">
            <a:extLst>
              <a:ext uri="{FF2B5EF4-FFF2-40B4-BE49-F238E27FC236}">
                <a16:creationId xmlns:a16="http://schemas.microsoft.com/office/drawing/2014/main" id="{03570C25-35FD-2D37-C1CC-3F0BA6E64734}"/>
              </a:ext>
            </a:extLst>
          </p:cNvPr>
          <p:cNvSpPr txBox="1"/>
          <p:nvPr/>
        </p:nvSpPr>
        <p:spPr>
          <a:xfrm>
            <a:off x="829090" y="2620015"/>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What is New in Azure OpenAI Service (Continuous Updates of what is new the Azure OpenAI Service) </a:t>
            </a:r>
          </a:p>
          <a:p>
            <a:pPr lvl="0" algn="l">
              <a:defRPr/>
            </a:pPr>
            <a:r>
              <a:rPr lang="en-US" sz="1800" b="1" spc="-50" dirty="0">
                <a:ln w="3175">
                  <a:noFill/>
                </a:ln>
                <a:solidFill>
                  <a:srgbClr val="FFB3BB"/>
                </a:solidFill>
                <a:cs typeface="Segoe UI Semibold"/>
                <a:hlinkClick r:id="rId4">
                  <a:extLst>
                    <a:ext uri="{A12FA001-AC4F-418D-AE19-62706E023703}">
                      <ahyp:hlinkClr xmlns:ahyp="http://schemas.microsoft.com/office/drawing/2018/hyperlinkcolor" val="tx"/>
                    </a:ext>
                  </a:extLst>
                </a:hlinkClick>
              </a:rPr>
              <a:t>https://learn.microsoft.com/en-us/azure/ai-services/openai/whats-new</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7" name="TextBox 6">
            <a:extLst>
              <a:ext uri="{FF2B5EF4-FFF2-40B4-BE49-F238E27FC236}">
                <a16:creationId xmlns:a16="http://schemas.microsoft.com/office/drawing/2014/main" id="{77BFC95F-4CA0-7F8F-120B-091E277FADE1}"/>
              </a:ext>
            </a:extLst>
          </p:cNvPr>
          <p:cNvSpPr txBox="1"/>
          <p:nvPr/>
        </p:nvSpPr>
        <p:spPr>
          <a:xfrm>
            <a:off x="829090" y="3337760"/>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Azure AI Services Blogs (New Updates from AI Engineering &amp; AI Technical Field) </a:t>
            </a:r>
          </a:p>
          <a:p>
            <a:pPr lvl="0" algn="l">
              <a:defRPr/>
            </a:pPr>
            <a:r>
              <a:rPr lang="en-US" sz="1800" b="1" spc="-50" dirty="0">
                <a:ln w="3175">
                  <a:noFill/>
                </a:ln>
                <a:solidFill>
                  <a:srgbClr val="FFB3BB"/>
                </a:solidFill>
                <a:cs typeface="Segoe UI Semibold"/>
                <a:hlinkClick r:id="rId5">
                  <a:extLst>
                    <a:ext uri="{A12FA001-AC4F-418D-AE19-62706E023703}">
                      <ahyp:hlinkClr xmlns:ahyp="http://schemas.microsoft.com/office/drawing/2018/hyperlinkcolor" val="tx"/>
                    </a:ext>
                  </a:extLst>
                </a:hlinkClick>
              </a:rPr>
              <a:t>https://techcommunity.microsoft.com/t5/ai-azure-ai-services-blog/bg-p/Azure-AI-Services-blog</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8" name="TextBox 7">
            <a:extLst>
              <a:ext uri="{FF2B5EF4-FFF2-40B4-BE49-F238E27FC236}">
                <a16:creationId xmlns:a16="http://schemas.microsoft.com/office/drawing/2014/main" id="{73135701-B9F5-0CCE-6F94-AE9B17677E04}"/>
              </a:ext>
            </a:extLst>
          </p:cNvPr>
          <p:cNvSpPr txBox="1"/>
          <p:nvPr/>
        </p:nvSpPr>
        <p:spPr>
          <a:xfrm>
            <a:off x="829090" y="4109497"/>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Azure OpenAI Service Model Deprecations &amp; Retirements </a:t>
            </a:r>
          </a:p>
          <a:p>
            <a:pPr lvl="0" algn="l">
              <a:defRPr/>
            </a:pPr>
            <a:r>
              <a:rPr lang="en-US" sz="1800" b="1" spc="-50" dirty="0">
                <a:ln w="3175">
                  <a:noFill/>
                </a:ln>
                <a:solidFill>
                  <a:srgbClr val="FFB3BB"/>
                </a:solidFill>
                <a:cs typeface="Segoe UI Semibold"/>
                <a:hlinkClick r:id="rId6">
                  <a:extLst>
                    <a:ext uri="{A12FA001-AC4F-418D-AE19-62706E023703}">
                      <ahyp:hlinkClr xmlns:ahyp="http://schemas.microsoft.com/office/drawing/2018/hyperlinkcolor" val="tx"/>
                    </a:ext>
                  </a:extLst>
                </a:hlinkClick>
              </a:rPr>
              <a:t>https://learn.microsoft.com/en-us/azure/ai-services/openai/concepts/model-retirements</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9" name="TextBox 8">
            <a:extLst>
              <a:ext uri="{FF2B5EF4-FFF2-40B4-BE49-F238E27FC236}">
                <a16:creationId xmlns:a16="http://schemas.microsoft.com/office/drawing/2014/main" id="{557B3F40-A8BE-03AD-0B9A-7F4BC5BC975D}"/>
              </a:ext>
            </a:extLst>
          </p:cNvPr>
          <p:cNvSpPr txBox="1"/>
          <p:nvPr/>
        </p:nvSpPr>
        <p:spPr>
          <a:xfrm>
            <a:off x="829090" y="4881234"/>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Well Architected Framework (WAF) 2.0 (Best Practices on Implementing AI Solutions) </a:t>
            </a:r>
          </a:p>
          <a:p>
            <a:pPr lvl="0" algn="l">
              <a:defRPr/>
            </a:pPr>
            <a:r>
              <a:rPr lang="en-US" sz="1800" b="1" spc="-50" dirty="0">
                <a:ln w="3175">
                  <a:noFill/>
                </a:ln>
                <a:solidFill>
                  <a:srgbClr val="FFB3BB"/>
                </a:solidFill>
                <a:cs typeface="Segoe UI Semibold"/>
                <a:hlinkClick r:id="rId7">
                  <a:extLst>
                    <a:ext uri="{A12FA001-AC4F-418D-AE19-62706E023703}">
                      <ahyp:hlinkClr xmlns:ahyp="http://schemas.microsoft.com/office/drawing/2018/hyperlinkcolor" val="tx"/>
                    </a:ext>
                  </a:extLst>
                </a:hlinkClick>
              </a:rPr>
              <a:t>https://learn.microsoft.com/en-us/azure/well-architected/whats-new</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10" name="TextBox 9">
            <a:extLst>
              <a:ext uri="{FF2B5EF4-FFF2-40B4-BE49-F238E27FC236}">
                <a16:creationId xmlns:a16="http://schemas.microsoft.com/office/drawing/2014/main" id="{4CB879E2-A632-CDF7-93CA-A02C3A53C7F3}"/>
              </a:ext>
            </a:extLst>
          </p:cNvPr>
          <p:cNvSpPr txBox="1"/>
          <p:nvPr/>
        </p:nvSpPr>
        <p:spPr>
          <a:xfrm>
            <a:off x="829090" y="5652971"/>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Azure AI Samples on GitHub (Collection of Repositories with new AI Capabilities) </a:t>
            </a:r>
          </a:p>
          <a:p>
            <a:pPr lvl="0" algn="l">
              <a:defRPr/>
            </a:pPr>
            <a:r>
              <a:rPr lang="en-US" sz="1800" b="1" spc="-50" dirty="0">
                <a:ln w="3175">
                  <a:noFill/>
                </a:ln>
                <a:solidFill>
                  <a:srgbClr val="FFB3BB"/>
                </a:solidFill>
                <a:cs typeface="Segoe UI Semibold"/>
                <a:hlinkClick r:id="rId8">
                  <a:extLst>
                    <a:ext uri="{A12FA001-AC4F-418D-AE19-62706E023703}">
                      <ahyp:hlinkClr xmlns:ahyp="http://schemas.microsoft.com/office/drawing/2018/hyperlinkcolor" val="tx"/>
                    </a:ext>
                  </a:extLst>
                </a:hlinkClick>
              </a:rPr>
              <a:t>https://github.com/Azure-Samples/azureai-samples</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11" name="TextBox 10">
            <a:extLst>
              <a:ext uri="{FF2B5EF4-FFF2-40B4-BE49-F238E27FC236}">
                <a16:creationId xmlns:a16="http://schemas.microsoft.com/office/drawing/2014/main" id="{8899CB0C-3D46-9EE9-7B95-2B084DBAA7BA}"/>
              </a:ext>
            </a:extLst>
          </p:cNvPr>
          <p:cNvSpPr txBox="1"/>
          <p:nvPr/>
        </p:nvSpPr>
        <p:spPr>
          <a:xfrm>
            <a:off x="829090" y="1918638"/>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Azure AI Studio (Continuous Updates, Private Previews, 1</a:t>
            </a:r>
            <a:r>
              <a:rPr lang="en-US" sz="1800" b="1" spc="-50" baseline="30000" dirty="0">
                <a:ln w="3175">
                  <a:noFill/>
                </a:ln>
                <a:gradFill>
                  <a:gsLst>
                    <a:gs pos="5000">
                      <a:srgbClr val="8DC8E8"/>
                    </a:gs>
                    <a:gs pos="100000">
                      <a:srgbClr val="D59ED7"/>
                    </a:gs>
                  </a:gsLst>
                  <a:lin ang="0" scaled="1"/>
                </a:gradFill>
                <a:latin typeface="Segoe UI Semibold"/>
                <a:cs typeface="Segoe UI Semibold"/>
              </a:rPr>
              <a:t>st</a:t>
            </a:r>
            <a:r>
              <a:rPr lang="en-US" sz="1800" b="1" spc="-50" dirty="0">
                <a:ln w="3175">
                  <a:noFill/>
                </a:ln>
                <a:gradFill>
                  <a:gsLst>
                    <a:gs pos="5000">
                      <a:srgbClr val="8DC8E8"/>
                    </a:gs>
                    <a:gs pos="100000">
                      <a:srgbClr val="D59ED7"/>
                    </a:gs>
                  </a:gsLst>
                  <a:lin ang="0" scaled="1"/>
                </a:gradFill>
                <a:latin typeface="Segoe UI Semibold"/>
                <a:cs typeface="Segoe UI Semibold"/>
              </a:rPr>
              <a:t> Day Launch with OpenAI)</a:t>
            </a:r>
          </a:p>
          <a:p>
            <a:pPr lvl="0" algn="l">
              <a:defRPr/>
            </a:pPr>
            <a:r>
              <a:rPr lang="en-US" sz="1800" b="1" spc="-50" dirty="0">
                <a:ln w="3175">
                  <a:noFill/>
                </a:ln>
                <a:solidFill>
                  <a:srgbClr val="FFB3BB"/>
                </a:solidFill>
                <a:cs typeface="Segoe UI Semibold"/>
                <a:hlinkClick r:id="rId9">
                  <a:extLst>
                    <a:ext uri="{A12FA001-AC4F-418D-AE19-62706E023703}">
                      <ahyp:hlinkClr xmlns:ahyp="http://schemas.microsoft.com/office/drawing/2018/hyperlinkcolor" val="tx"/>
                    </a:ext>
                  </a:extLst>
                </a:hlinkClick>
              </a:rPr>
              <a:t>https://ai.azure.com</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Tree>
    <p:extLst>
      <p:ext uri="{BB962C8B-B14F-4D97-AF65-F5344CB8AC3E}">
        <p14:creationId xmlns:p14="http://schemas.microsoft.com/office/powerpoint/2010/main" val="1517783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5202E-6 L 0 0.03543 " pathEditMode="relative" rAng="0" ptsTypes="AA">
                                      <p:cBhvr>
                                        <p:cTn id="9" dur="700" spd="-100000" fill="hold"/>
                                        <p:tgtEl>
                                          <p:spTgt spid="3"/>
                                        </p:tgtEl>
                                        <p:attrNameLst>
                                          <p:attrName>ppt_x</p:attrName>
                                          <p:attrName>ppt_y</p:attrName>
                                        </p:attrNameLst>
                                      </p:cBhvr>
                                      <p:rCtr x="0" y="1768"/>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0 4.5202E-6 L 0 0.03543 " pathEditMode="relative" rAng="0" ptsTypes="AA">
                                      <p:cBhvr>
                                        <p:cTn id="14" dur="700" spd="-100000" fill="hold"/>
                                        <p:tgtEl>
                                          <p:spTgt spid="4"/>
                                        </p:tgtEl>
                                        <p:attrNameLst>
                                          <p:attrName>ppt_x</p:attrName>
                                          <p:attrName>ppt_y</p:attrName>
                                        </p:attrNameLst>
                                      </p:cBhvr>
                                      <p:rCtr x="0" y="1768"/>
                                    </p:animMotion>
                                  </p:childTnLst>
                                </p:cTn>
                              </p:par>
                              <p:par>
                                <p:cTn id="15" presetID="10" presetClass="entr" presetSubtype="0" fill="hold" grpId="0" nodeType="withEffect">
                                  <p:stCondLst>
                                    <p:cond delay="2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42" presetClass="path" presetSubtype="0" decel="100000" fill="hold" grpId="1" nodeType="withEffect">
                                  <p:stCondLst>
                                    <p:cond delay="500"/>
                                  </p:stCondLst>
                                  <p:childTnLst>
                                    <p:animMotion origin="layout" path="M 0 -1.48148E-6 L 0 0.03542 " pathEditMode="relative" rAng="0" ptsTypes="AA">
                                      <p:cBhvr>
                                        <p:cTn id="22" dur="700" spd="-100000" fill="hold"/>
                                        <p:tgtEl>
                                          <p:spTgt spid="6"/>
                                        </p:tgtEl>
                                        <p:attrNameLst>
                                          <p:attrName>ppt_x</p:attrName>
                                          <p:attrName>ppt_y</p:attrName>
                                        </p:attrNameLst>
                                      </p:cBhvr>
                                      <p:rCtr x="0" y="1759"/>
                                    </p:animMotion>
                                  </p:childTnLst>
                                </p:cTn>
                              </p:par>
                              <p:par>
                                <p:cTn id="23" presetID="10" presetClass="entr" presetSubtype="0" fill="hold" grpId="0" nodeType="with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42" presetClass="path" presetSubtype="0" decel="100000" fill="hold" grpId="1" nodeType="withEffect">
                                  <p:stCondLst>
                                    <p:cond delay="500"/>
                                  </p:stCondLst>
                                  <p:childTnLst>
                                    <p:animMotion origin="layout" path="M 0 -1.48148E-6 L 0 0.03542 " pathEditMode="relative" rAng="0" ptsTypes="AA">
                                      <p:cBhvr>
                                        <p:cTn id="27" dur="700" spd="-100000" fill="hold"/>
                                        <p:tgtEl>
                                          <p:spTgt spid="7"/>
                                        </p:tgtEl>
                                        <p:attrNameLst>
                                          <p:attrName>ppt_x</p:attrName>
                                          <p:attrName>ppt_y</p:attrName>
                                        </p:attrNameLst>
                                      </p:cBhvr>
                                      <p:rCtr x="0" y="1759"/>
                                    </p:animMotion>
                                  </p:childTnLst>
                                </p:cTn>
                              </p:par>
                              <p:par>
                                <p:cTn id="28" presetID="10" presetClass="entr" presetSubtype="0" fill="hold" grpId="0" nodeType="withEffect">
                                  <p:stCondLst>
                                    <p:cond delay="5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42" presetClass="path" presetSubtype="0" decel="100000" fill="hold" grpId="1" nodeType="withEffect">
                                  <p:stCondLst>
                                    <p:cond delay="500"/>
                                  </p:stCondLst>
                                  <p:childTnLst>
                                    <p:animMotion origin="layout" path="M 0 -1.48148E-6 L 0 0.03542 " pathEditMode="relative" rAng="0" ptsTypes="AA">
                                      <p:cBhvr>
                                        <p:cTn id="32" dur="700" spd="-100000" fill="hold"/>
                                        <p:tgtEl>
                                          <p:spTgt spid="8"/>
                                        </p:tgtEl>
                                        <p:attrNameLst>
                                          <p:attrName>ppt_x</p:attrName>
                                          <p:attrName>ppt_y</p:attrName>
                                        </p:attrNameLst>
                                      </p:cBhvr>
                                      <p:rCtr x="0" y="1759"/>
                                    </p:animMotion>
                                  </p:childTnLst>
                                </p:cTn>
                              </p:par>
                              <p:par>
                                <p:cTn id="33" presetID="10" presetClass="entr" presetSubtype="0" fill="hold" grpId="0" nodeType="withEffect">
                                  <p:stCondLst>
                                    <p:cond delay="5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42" presetClass="path" presetSubtype="0" decel="100000" fill="hold" grpId="1" nodeType="withEffect">
                                  <p:stCondLst>
                                    <p:cond delay="500"/>
                                  </p:stCondLst>
                                  <p:childTnLst>
                                    <p:animMotion origin="layout" path="M 0 -1.48148E-6 L 0 0.03542 " pathEditMode="relative" rAng="0" ptsTypes="AA">
                                      <p:cBhvr>
                                        <p:cTn id="37" dur="700" spd="-100000" fill="hold"/>
                                        <p:tgtEl>
                                          <p:spTgt spid="9"/>
                                        </p:tgtEl>
                                        <p:attrNameLst>
                                          <p:attrName>ppt_x</p:attrName>
                                          <p:attrName>ppt_y</p:attrName>
                                        </p:attrNameLst>
                                      </p:cBhvr>
                                      <p:rCtr x="0" y="1759"/>
                                    </p:animMotion>
                                  </p:childTnLst>
                                </p:cTn>
                              </p:par>
                              <p:par>
                                <p:cTn id="38" presetID="10" presetClass="entr" presetSubtype="0" fill="hold" grpId="0" nodeType="with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42" presetClass="path" presetSubtype="0" decel="100000" fill="hold" grpId="1" nodeType="withEffect">
                                  <p:stCondLst>
                                    <p:cond delay="500"/>
                                  </p:stCondLst>
                                  <p:childTnLst>
                                    <p:animMotion origin="layout" path="M 0 -1.48148E-6 L 0 0.03542 " pathEditMode="relative" rAng="0" ptsTypes="AA">
                                      <p:cBhvr>
                                        <p:cTn id="42" dur="700" spd="-100000" fill="hold"/>
                                        <p:tgtEl>
                                          <p:spTgt spid="10"/>
                                        </p:tgtEl>
                                        <p:attrNameLst>
                                          <p:attrName>ppt_x</p:attrName>
                                          <p:attrName>ppt_y</p:attrName>
                                        </p:attrNameLst>
                                      </p:cBhvr>
                                      <p:rCtr x="0" y="1759"/>
                                    </p:animMotion>
                                  </p:childTnLst>
                                </p:cTn>
                              </p:par>
                              <p:par>
                                <p:cTn id="43" presetID="10" presetClass="entr" presetSubtype="0" fill="hold" grpId="0" nodeType="withEffect">
                                  <p:stCondLst>
                                    <p:cond delay="50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42" presetClass="path" presetSubtype="0" decel="100000" fill="hold" grpId="1" nodeType="withEffect">
                                  <p:stCondLst>
                                    <p:cond delay="500"/>
                                  </p:stCondLst>
                                  <p:childTnLst>
                                    <p:animMotion origin="layout" path="M 0 -1.48148E-6 L 0 0.03542 " pathEditMode="relative" rAng="0" ptsTypes="AA">
                                      <p:cBhvr>
                                        <p:cTn id="47"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1" grpId="0" animBg="1"/>
      <p:bldP spid="6" grpId="0"/>
      <p:bldP spid="6" grpId="1"/>
      <p:bldP spid="7" grpId="0"/>
      <p:bldP spid="7" grpId="1"/>
      <p:bldP spid="8" grpId="0"/>
      <p:bldP spid="8" grpId="1"/>
      <p:bldP spid="9" grpId="0"/>
      <p:bldP spid="9" grpId="1"/>
      <p:bldP spid="10" grpId="0"/>
      <p:bldP spid="10" grpId="1"/>
      <p:bldP spid="11" grpId="0"/>
      <p:bldP spid="1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FD4AD-0F71-01FB-992A-FC844368D26C}"/>
              </a:ext>
            </a:extLst>
          </p:cNvPr>
          <p:cNvSpPr>
            <a:spLocks noGrp="1"/>
          </p:cNvSpPr>
          <p:nvPr>
            <p:ph type="title"/>
          </p:nvPr>
        </p:nvSpPr>
        <p:spPr/>
        <p:txBody>
          <a:bodyPr/>
          <a:lstStyle/>
          <a:p>
            <a:pPr algn="ctr"/>
            <a:r>
              <a:rPr lang="en-US" dirty="0"/>
              <a:t>Roadmap Starts with Best Friends</a:t>
            </a:r>
            <a:endParaRPr lang="uk-UA" dirty="0"/>
          </a:p>
        </p:txBody>
      </p:sp>
      <p:sp>
        <p:nvSpPr>
          <p:cNvPr id="4" name="Rectangle: Rounded Corners 3">
            <a:extLst>
              <a:ext uri="{FF2B5EF4-FFF2-40B4-BE49-F238E27FC236}">
                <a16:creationId xmlns:a16="http://schemas.microsoft.com/office/drawing/2014/main" id="{A9B9DBA8-A057-226D-C99C-B8D164CA9DEB}"/>
              </a:ext>
              <a:ext uri="{C183D7F6-B498-43B3-948B-1728B52AA6E4}">
                <adec:decorative xmlns:adec="http://schemas.microsoft.com/office/drawing/2017/decorative" val="0"/>
              </a:ext>
            </a:extLst>
          </p:cNvPr>
          <p:cNvSpPr/>
          <p:nvPr/>
        </p:nvSpPr>
        <p:spPr bwMode="auto">
          <a:xfrm>
            <a:off x="808413" y="4423059"/>
            <a:ext cx="1162848" cy="291144"/>
          </a:xfrm>
          <a:prstGeom prst="roundRect">
            <a:avLst>
              <a:gd name="adj" fmla="val 31242"/>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w="3175">
                  <a:noFill/>
                </a:ln>
                <a:effectLst/>
                <a:uLnTx/>
                <a:uFillTx/>
                <a:latin typeface="Segoe UI" panose="020B0502040204020203" pitchFamily="34" charset="0"/>
                <a:ea typeface="+mn-ea"/>
                <a:cs typeface="Segoe UI" pitchFamily="34" charset="0"/>
              </a:rPr>
              <a:t>Language</a:t>
            </a:r>
          </a:p>
        </p:txBody>
      </p:sp>
      <p:sp>
        <p:nvSpPr>
          <p:cNvPr id="5" name="TextBox 4">
            <a:extLst>
              <a:ext uri="{FF2B5EF4-FFF2-40B4-BE49-F238E27FC236}">
                <a16:creationId xmlns:a16="http://schemas.microsoft.com/office/drawing/2014/main" id="{813217B0-DB65-AC1E-9AAE-FD110CF38894}"/>
              </a:ext>
            </a:extLst>
          </p:cNvPr>
          <p:cNvSpPr txBox="1"/>
          <p:nvPr/>
        </p:nvSpPr>
        <p:spPr>
          <a:xfrm>
            <a:off x="429198" y="4976071"/>
            <a:ext cx="1921280" cy="5539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Semibold"/>
                <a:ea typeface="+mn-ea"/>
                <a:cs typeface="Segoe UI Semibold"/>
              </a:rPr>
              <a:t>GPT-4, o1, GPT-4o </a:t>
            </a:r>
            <a:br>
              <a:rPr kumimoji="0" lang="uk-UA" sz="1800" b="1" i="0" u="none" strike="noStrike" kern="1200" cap="none" spc="0" normalizeH="0" baseline="0" noProof="0" dirty="0">
                <a:ln>
                  <a:noFill/>
                </a:ln>
                <a:effectLst/>
                <a:uLnTx/>
                <a:uFillTx/>
                <a:latin typeface="Segoe UI Semibold" panose="020B0502040204020203" pitchFamily="34" charset="0"/>
                <a:ea typeface="+mn-ea"/>
                <a:cs typeface="+mn-cs"/>
              </a:rPr>
            </a:br>
            <a:r>
              <a:rPr kumimoji="0" lang="en-US" sz="1800" b="1" i="0" u="none" strike="noStrike" kern="1200" cap="none" spc="0" normalizeH="0" baseline="0" noProof="0" dirty="0">
                <a:ln>
                  <a:noFill/>
                </a:ln>
                <a:effectLst/>
                <a:uLnTx/>
                <a:uFillTx/>
                <a:latin typeface="Segoe UI Semibold"/>
                <a:ea typeface="+mn-ea"/>
                <a:cs typeface="Segoe UI Semibold"/>
              </a:rPr>
              <a:t>3.5-Turbo</a:t>
            </a:r>
          </a:p>
        </p:txBody>
      </p:sp>
      <p:sp>
        <p:nvSpPr>
          <p:cNvPr id="6" name="Rectangle: Rounded Corners 5">
            <a:extLst>
              <a:ext uri="{FF2B5EF4-FFF2-40B4-BE49-F238E27FC236}">
                <a16:creationId xmlns:a16="http://schemas.microsoft.com/office/drawing/2014/main" id="{C1312225-3B99-54FF-2124-62162863CBA0}"/>
              </a:ext>
              <a:ext uri="{C183D7F6-B498-43B3-948B-1728B52AA6E4}">
                <adec:decorative xmlns:adec="http://schemas.microsoft.com/office/drawing/2017/decorative" val="0"/>
              </a:ext>
            </a:extLst>
          </p:cNvPr>
          <p:cNvSpPr/>
          <p:nvPr/>
        </p:nvSpPr>
        <p:spPr bwMode="auto">
          <a:xfrm>
            <a:off x="3098205" y="4423059"/>
            <a:ext cx="1317596" cy="291144"/>
          </a:xfrm>
          <a:prstGeom prst="roundRect">
            <a:avLst>
              <a:gd name="adj" fmla="val 31242"/>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w="3175">
                  <a:noFill/>
                </a:ln>
                <a:effectLst/>
                <a:uLnTx/>
                <a:uFillTx/>
                <a:latin typeface="Segoe UI" panose="020B0502040204020203" pitchFamily="34" charset="0"/>
                <a:ea typeface="+mn-ea"/>
                <a:cs typeface="Segoe UI" pitchFamily="34" charset="0"/>
              </a:rPr>
              <a:t>Multi-Modal</a:t>
            </a:r>
          </a:p>
        </p:txBody>
      </p:sp>
      <p:sp>
        <p:nvSpPr>
          <p:cNvPr id="7" name="TextBox 6">
            <a:extLst>
              <a:ext uri="{FF2B5EF4-FFF2-40B4-BE49-F238E27FC236}">
                <a16:creationId xmlns:a16="http://schemas.microsoft.com/office/drawing/2014/main" id="{BD63ACFF-4527-4FFA-BBEE-0F1B82067C27}"/>
              </a:ext>
            </a:extLst>
          </p:cNvPr>
          <p:cNvSpPr txBox="1"/>
          <p:nvPr/>
        </p:nvSpPr>
        <p:spPr>
          <a:xfrm>
            <a:off x="2842603" y="4837573"/>
            <a:ext cx="1828800" cy="83099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effectLst/>
                <a:uLnTx/>
                <a:uFillTx/>
                <a:latin typeface="Segoe UI Semibold"/>
                <a:ea typeface="+mn-ea"/>
                <a:cs typeface="Segoe UI Semibold"/>
              </a:rPr>
              <a:t>GPT-4o, o1,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effectLst/>
                <a:uLnTx/>
                <a:uFillTx/>
                <a:latin typeface="Segoe UI Semibold"/>
                <a:ea typeface="+mn-ea"/>
                <a:cs typeface="Segoe UI Semibold"/>
              </a:rPr>
              <a:t>GPT-4-Turbo with Vision</a:t>
            </a:r>
            <a:endParaRPr kumimoji="0" lang="en-US" sz="1800" b="0" u="none" strike="noStrike" kern="1200" cap="none" spc="0" normalizeH="0" baseline="0" noProof="0" dirty="0">
              <a:ln>
                <a:noFill/>
              </a:ln>
              <a:effectLst/>
              <a:uLnTx/>
              <a:uFillTx/>
              <a:latin typeface="Segoe UI Semibold"/>
              <a:ea typeface="+mn-ea"/>
              <a:cs typeface="Segoe UI Semibold"/>
            </a:endParaRPr>
          </a:p>
        </p:txBody>
      </p:sp>
      <p:sp>
        <p:nvSpPr>
          <p:cNvPr id="8" name="Rectangle: Rounded Corners 7">
            <a:extLst>
              <a:ext uri="{FF2B5EF4-FFF2-40B4-BE49-F238E27FC236}">
                <a16:creationId xmlns:a16="http://schemas.microsoft.com/office/drawing/2014/main" id="{1CD62FDD-E3F8-D241-C3FB-3FE30B9B1A90}"/>
              </a:ext>
              <a:ext uri="{C183D7F6-B498-43B3-948B-1728B52AA6E4}">
                <adec:decorative xmlns:adec="http://schemas.microsoft.com/office/drawing/2017/decorative" val="0"/>
              </a:ext>
            </a:extLst>
          </p:cNvPr>
          <p:cNvSpPr/>
          <p:nvPr/>
        </p:nvSpPr>
        <p:spPr bwMode="auto">
          <a:xfrm>
            <a:off x="5486842" y="4423059"/>
            <a:ext cx="1317597" cy="291144"/>
          </a:xfrm>
          <a:prstGeom prst="roundRect">
            <a:avLst>
              <a:gd name="adj" fmla="val 31242"/>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w="3175">
                  <a:noFill/>
                </a:ln>
                <a:effectLst/>
                <a:uLnTx/>
                <a:uFillTx/>
                <a:latin typeface="Segoe UI" panose="020B0502040204020203" pitchFamily="34" charset="0"/>
                <a:ea typeface="+mn-ea"/>
                <a:cs typeface="Segoe UI" pitchFamily="34" charset="0"/>
              </a:rPr>
              <a:t>Fine Tuning</a:t>
            </a:r>
          </a:p>
        </p:txBody>
      </p:sp>
      <p:sp>
        <p:nvSpPr>
          <p:cNvPr id="9" name="TextBox 8">
            <a:extLst>
              <a:ext uri="{FF2B5EF4-FFF2-40B4-BE49-F238E27FC236}">
                <a16:creationId xmlns:a16="http://schemas.microsoft.com/office/drawing/2014/main" id="{F96F2EE9-05E1-902B-E16D-D4AB7CAC01FA}"/>
              </a:ext>
            </a:extLst>
          </p:cNvPr>
          <p:cNvSpPr txBox="1"/>
          <p:nvPr/>
        </p:nvSpPr>
        <p:spPr>
          <a:xfrm>
            <a:off x="5098317" y="4837573"/>
            <a:ext cx="2094646" cy="83099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effectLst/>
                <a:uLnTx/>
                <a:uFillTx/>
                <a:latin typeface="Segoe UI Semibold"/>
                <a:ea typeface="+mn-ea"/>
                <a:cs typeface="Segoe UI Semibold"/>
              </a:rPr>
              <a:t>GPT-4,</a:t>
            </a:r>
            <a:r>
              <a:rPr lang="en-US" sz="1800" b="1" dirty="0">
                <a:latin typeface="Segoe UI Semibold"/>
                <a:cs typeface="Segoe UI Semibold"/>
              </a:rPr>
              <a:t>GPT-4o, GPT-4o-mini,</a:t>
            </a:r>
            <a:endParaRPr kumimoji="0" lang="en-US" sz="1800" b="1" u="none" strike="noStrike" kern="1200" cap="none" spc="0" normalizeH="0" baseline="0" noProof="0" dirty="0">
              <a:ln>
                <a:noFill/>
              </a:ln>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effectLst/>
                <a:uLnTx/>
                <a:uFillTx/>
                <a:latin typeface="Segoe UI Semibold"/>
                <a:ea typeface="+mn-ea"/>
                <a:cs typeface="Segoe UI Semibold"/>
              </a:rPr>
              <a:t>GPT-3.5-Turbo</a:t>
            </a:r>
          </a:p>
        </p:txBody>
      </p:sp>
      <p:sp>
        <p:nvSpPr>
          <p:cNvPr id="10" name="Rectangle: Rounded Corners 9">
            <a:extLst>
              <a:ext uri="{FF2B5EF4-FFF2-40B4-BE49-F238E27FC236}">
                <a16:creationId xmlns:a16="http://schemas.microsoft.com/office/drawing/2014/main" id="{8DE3BCC6-BD37-FAD3-6F80-AEE73597052B}"/>
              </a:ext>
              <a:ext uri="{C183D7F6-B498-43B3-948B-1728B52AA6E4}">
                <adec:decorative xmlns:adec="http://schemas.microsoft.com/office/drawing/2017/decorative" val="0"/>
              </a:ext>
            </a:extLst>
          </p:cNvPr>
          <p:cNvSpPr/>
          <p:nvPr/>
        </p:nvSpPr>
        <p:spPr bwMode="auto">
          <a:xfrm>
            <a:off x="8009872" y="4423059"/>
            <a:ext cx="821954" cy="291144"/>
          </a:xfrm>
          <a:prstGeom prst="roundRect">
            <a:avLst>
              <a:gd name="adj" fmla="val 31242"/>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w="3175">
                  <a:noFill/>
                </a:ln>
                <a:effectLst/>
                <a:uLnTx/>
                <a:uFillTx/>
                <a:latin typeface="Segoe UI" panose="020B0502040204020203" pitchFamily="34" charset="0"/>
                <a:ea typeface="+mn-ea"/>
                <a:cs typeface="Segoe UI" pitchFamily="34" charset="0"/>
              </a:rPr>
              <a:t>Images</a:t>
            </a:r>
          </a:p>
        </p:txBody>
      </p:sp>
      <p:sp>
        <p:nvSpPr>
          <p:cNvPr id="11" name="TextBox 10">
            <a:extLst>
              <a:ext uri="{FF2B5EF4-FFF2-40B4-BE49-F238E27FC236}">
                <a16:creationId xmlns:a16="http://schemas.microsoft.com/office/drawing/2014/main" id="{03BF0F81-58A9-0013-80AE-5D0FCD9D07AA}"/>
              </a:ext>
            </a:extLst>
          </p:cNvPr>
          <p:cNvSpPr txBox="1"/>
          <p:nvPr/>
        </p:nvSpPr>
        <p:spPr>
          <a:xfrm>
            <a:off x="7965788" y="5114571"/>
            <a:ext cx="910121" cy="276999"/>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Segoe UI Semibold" panose="020B0502040204020203" pitchFamily="34" charset="0"/>
                <a:ea typeface="+mn-ea"/>
                <a:cs typeface="+mn-cs"/>
              </a:rPr>
              <a:t>DALL·E 3</a:t>
            </a:r>
          </a:p>
        </p:txBody>
      </p:sp>
      <p:cxnSp>
        <p:nvCxnSpPr>
          <p:cNvPr id="12" name="!!Straight Connector 49">
            <a:extLst>
              <a:ext uri="{FF2B5EF4-FFF2-40B4-BE49-F238E27FC236}">
                <a16:creationId xmlns:a16="http://schemas.microsoft.com/office/drawing/2014/main" id="{10211E45-A9F1-87E3-CCB6-7B9AE49CC245}"/>
              </a:ext>
              <a:ext uri="{C183D7F6-B498-43B3-948B-1728B52AA6E4}">
                <adec:decorative xmlns:adec="http://schemas.microsoft.com/office/drawing/2017/decorative" val="1"/>
              </a:ext>
            </a:extLst>
          </p:cNvPr>
          <p:cNvCxnSpPr>
            <a:cxnSpLocks/>
          </p:cNvCxnSpPr>
          <p:nvPr/>
        </p:nvCxnSpPr>
        <p:spPr>
          <a:xfrm>
            <a:off x="2614613" y="4914743"/>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3" name="!!Straight Connector 49">
            <a:extLst>
              <a:ext uri="{FF2B5EF4-FFF2-40B4-BE49-F238E27FC236}">
                <a16:creationId xmlns:a16="http://schemas.microsoft.com/office/drawing/2014/main" id="{81882D90-986E-50F6-1EA3-DEEECCD2B63C}"/>
              </a:ext>
              <a:ext uri="{C183D7F6-B498-43B3-948B-1728B52AA6E4}">
                <adec:decorative xmlns:adec="http://schemas.microsoft.com/office/drawing/2017/decorative" val="1"/>
              </a:ext>
            </a:extLst>
          </p:cNvPr>
          <p:cNvCxnSpPr>
            <a:cxnSpLocks/>
          </p:cNvCxnSpPr>
          <p:nvPr/>
        </p:nvCxnSpPr>
        <p:spPr>
          <a:xfrm>
            <a:off x="4935538" y="4914743"/>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4" name="!!Straight Connector 49">
            <a:extLst>
              <a:ext uri="{FF2B5EF4-FFF2-40B4-BE49-F238E27FC236}">
                <a16:creationId xmlns:a16="http://schemas.microsoft.com/office/drawing/2014/main" id="{133B2075-4E27-E892-DC93-4E2B6F0EB759}"/>
              </a:ext>
              <a:ext uri="{C183D7F6-B498-43B3-948B-1728B52AA6E4}">
                <adec:decorative xmlns:adec="http://schemas.microsoft.com/office/drawing/2017/decorative" val="1"/>
              </a:ext>
            </a:extLst>
          </p:cNvPr>
          <p:cNvCxnSpPr>
            <a:cxnSpLocks/>
          </p:cNvCxnSpPr>
          <p:nvPr/>
        </p:nvCxnSpPr>
        <p:spPr>
          <a:xfrm>
            <a:off x="7256463" y="4914743"/>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EFCA8B50-C1E4-E7E7-7000-56B4B8631BE3}"/>
              </a:ext>
              <a:ext uri="{C183D7F6-B498-43B3-948B-1728B52AA6E4}">
                <adec:decorative xmlns:adec="http://schemas.microsoft.com/office/drawing/2017/decorative" val="0"/>
              </a:ext>
            </a:extLst>
          </p:cNvPr>
          <p:cNvSpPr/>
          <p:nvPr/>
        </p:nvSpPr>
        <p:spPr bwMode="auto">
          <a:xfrm>
            <a:off x="9577389" y="4423059"/>
            <a:ext cx="2032000" cy="291144"/>
          </a:xfrm>
          <a:prstGeom prst="roundRect">
            <a:avLst>
              <a:gd name="adj" fmla="val 31242"/>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20" normalizeH="0" baseline="0" noProof="0" dirty="0">
                <a:ln w="3175">
                  <a:noFill/>
                </a:ln>
                <a:effectLst/>
                <a:uLnTx/>
                <a:uFillTx/>
                <a:latin typeface="Segoe UI" panose="020B0502040204020203" pitchFamily="34" charset="0"/>
                <a:ea typeface="+mn-ea"/>
                <a:cs typeface="Segoe UI" pitchFamily="34" charset="0"/>
              </a:rPr>
              <a:t>Transcription &amp; Audio</a:t>
            </a:r>
          </a:p>
        </p:txBody>
      </p:sp>
      <p:sp>
        <p:nvSpPr>
          <p:cNvPr id="16" name="TextBox 15">
            <a:extLst>
              <a:ext uri="{FF2B5EF4-FFF2-40B4-BE49-F238E27FC236}">
                <a16:creationId xmlns:a16="http://schemas.microsoft.com/office/drawing/2014/main" id="{B357D86E-F55D-94C5-8860-224A6D8B29ED}"/>
              </a:ext>
            </a:extLst>
          </p:cNvPr>
          <p:cNvSpPr txBox="1"/>
          <p:nvPr/>
        </p:nvSpPr>
        <p:spPr>
          <a:xfrm>
            <a:off x="9891991" y="4976072"/>
            <a:ext cx="1608134" cy="553998"/>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Semibold" panose="020B0502040204020203" pitchFamily="34" charset="0"/>
                <a:ea typeface="+mn-ea"/>
                <a:cs typeface="+mn-cs"/>
              </a:rPr>
              <a:t>Whisper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Segoe UI Semibold" panose="020B0502040204020203" pitchFamily="34" charset="0"/>
              </a:rPr>
              <a:t>Realtime Audio</a:t>
            </a:r>
            <a:endParaRPr kumimoji="0" lang="en-US" sz="1800" b="1" i="0" u="none" strike="noStrike" kern="1200" cap="none" spc="0" normalizeH="0" baseline="0" noProof="0" dirty="0">
              <a:ln>
                <a:noFill/>
              </a:ln>
              <a:effectLst/>
              <a:uLnTx/>
              <a:uFillTx/>
              <a:latin typeface="Segoe UI Semibold" panose="020B0502040204020203" pitchFamily="34" charset="0"/>
              <a:ea typeface="+mn-ea"/>
              <a:cs typeface="+mn-cs"/>
            </a:endParaRPr>
          </a:p>
        </p:txBody>
      </p:sp>
      <p:cxnSp>
        <p:nvCxnSpPr>
          <p:cNvPr id="17" name="!!Straight Connector 49">
            <a:extLst>
              <a:ext uri="{FF2B5EF4-FFF2-40B4-BE49-F238E27FC236}">
                <a16:creationId xmlns:a16="http://schemas.microsoft.com/office/drawing/2014/main" id="{A5DF44A3-AE66-B655-A094-5B2D3ED418A5}"/>
              </a:ext>
              <a:ext uri="{C183D7F6-B498-43B3-948B-1728B52AA6E4}">
                <adec:decorative xmlns:adec="http://schemas.microsoft.com/office/drawing/2017/decorative" val="1"/>
              </a:ext>
            </a:extLst>
          </p:cNvPr>
          <p:cNvCxnSpPr>
            <a:cxnSpLocks/>
          </p:cNvCxnSpPr>
          <p:nvPr/>
        </p:nvCxnSpPr>
        <p:spPr>
          <a:xfrm>
            <a:off x="9577388" y="4914743"/>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A0942D0-ED09-9786-D0C7-F320A090FB4E}"/>
              </a:ext>
            </a:extLst>
          </p:cNvPr>
          <p:cNvSpPr/>
          <p:nvPr/>
        </p:nvSpPr>
        <p:spPr bwMode="auto">
          <a:xfrm>
            <a:off x="1613838" y="1306655"/>
            <a:ext cx="8964324" cy="2107298"/>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uk-UA"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2D3760E5-3825-A1CD-4312-642B697F0F7E}"/>
              </a:ext>
            </a:extLst>
          </p:cNvPr>
          <p:cNvSpPr txBox="1"/>
          <p:nvPr/>
        </p:nvSpPr>
        <p:spPr>
          <a:xfrm>
            <a:off x="2605699" y="2175941"/>
            <a:ext cx="2799066"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
                <a:ea typeface="+mn-ea"/>
                <a:cs typeface="+mn-cs"/>
              </a:rPr>
              <a:t>Ensure that artificial general intelligence (AGI) benefits humanity</a:t>
            </a:r>
            <a:endParaRPr kumimoji="0" lang="en-US" sz="1800" b="0" i="0" u="none" strike="noStrike" kern="1200" cap="none" spc="0" normalizeH="0" baseline="0" noProof="0" dirty="0">
              <a:ln>
                <a:noFill/>
              </a:ln>
              <a:effectLst/>
              <a:uLnTx/>
              <a:uFillTx/>
              <a:latin typeface="Segoe UI"/>
              <a:ea typeface="+mn-ea"/>
              <a:cs typeface="+mn-cs"/>
            </a:endParaRPr>
          </a:p>
        </p:txBody>
      </p:sp>
      <p:pic>
        <p:nvPicPr>
          <p:cNvPr id="24" name="MS logo gray - EMF" descr="Microsoft Logo">
            <a:extLst>
              <a:ext uri="{FF2B5EF4-FFF2-40B4-BE49-F238E27FC236}">
                <a16:creationId xmlns:a16="http://schemas.microsoft.com/office/drawing/2014/main" id="{88926460-8CF7-79E8-30A3-AE1C7DBC4FE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black">
          <a:xfrm>
            <a:off x="7455905" y="1573827"/>
            <a:ext cx="1885766" cy="443440"/>
          </a:xfrm>
          <a:prstGeom prst="rect">
            <a:avLst/>
          </a:prstGeom>
        </p:spPr>
      </p:pic>
      <p:sp>
        <p:nvSpPr>
          <p:cNvPr id="25" name="TextBox 24">
            <a:extLst>
              <a:ext uri="{FF2B5EF4-FFF2-40B4-BE49-F238E27FC236}">
                <a16:creationId xmlns:a16="http://schemas.microsoft.com/office/drawing/2014/main" id="{9C084179-782B-BA18-6A2A-4ED27B6C203A}"/>
              </a:ext>
            </a:extLst>
          </p:cNvPr>
          <p:cNvSpPr txBox="1"/>
          <p:nvPr/>
        </p:nvSpPr>
        <p:spPr>
          <a:xfrm>
            <a:off x="6804439" y="2175941"/>
            <a:ext cx="3214098"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
                <a:ea typeface="+mn-ea"/>
                <a:cs typeface="+mn-cs"/>
              </a:rPr>
              <a:t>Empower every person and organization on the planet </a:t>
            </a:r>
            <a:br>
              <a:rPr kumimoji="0" lang="en-US" sz="1800" b="0" i="0" u="none" strike="noStrike" kern="1200" cap="none" spc="0" normalizeH="0" baseline="0" noProof="0">
                <a:ln>
                  <a:noFill/>
                </a:ln>
                <a:effectLst/>
                <a:uLnTx/>
                <a:uFillTx/>
                <a:latin typeface="Segoe UI "/>
                <a:ea typeface="+mn-ea"/>
                <a:cs typeface="+mn-cs"/>
              </a:rPr>
            </a:br>
            <a:r>
              <a:rPr kumimoji="0" lang="en-US" sz="1800" b="0" i="0" u="none" strike="noStrike" kern="1200" cap="none" spc="0" normalizeH="0" baseline="0" noProof="0">
                <a:ln>
                  <a:noFill/>
                </a:ln>
                <a:effectLst/>
                <a:uLnTx/>
                <a:uFillTx/>
                <a:latin typeface="Segoe UI "/>
                <a:ea typeface="+mn-ea"/>
                <a:cs typeface="+mn-cs"/>
              </a:rPr>
              <a:t>to achieve more</a:t>
            </a:r>
            <a:endParaRPr kumimoji="0" lang="en-US" sz="1800" b="0" i="0" u="none" strike="noStrike" kern="1200" cap="none" spc="0" normalizeH="0" baseline="0" noProof="0">
              <a:ln>
                <a:noFill/>
              </a:ln>
              <a:effectLst/>
              <a:uLnTx/>
              <a:uFillTx/>
              <a:latin typeface="Segoe UI"/>
              <a:ea typeface="+mn-ea"/>
              <a:cs typeface="+mn-cs"/>
            </a:endParaRPr>
          </a:p>
        </p:txBody>
      </p:sp>
      <p:cxnSp>
        <p:nvCxnSpPr>
          <p:cNvPr id="27" name="Straight Connector 26">
            <a:extLst>
              <a:ext uri="{FF2B5EF4-FFF2-40B4-BE49-F238E27FC236}">
                <a16:creationId xmlns:a16="http://schemas.microsoft.com/office/drawing/2014/main" id="{A80860AB-0986-26D7-C767-F297CFCDADA8}"/>
              </a:ext>
              <a:ext uri="{C183D7F6-B498-43B3-948B-1728B52AA6E4}">
                <adec:decorative xmlns:adec="http://schemas.microsoft.com/office/drawing/2017/decorative" val="1"/>
              </a:ext>
            </a:extLst>
          </p:cNvPr>
          <p:cNvCxnSpPr>
            <a:cxnSpLocks/>
          </p:cNvCxnSpPr>
          <p:nvPr/>
        </p:nvCxnSpPr>
        <p:spPr>
          <a:xfrm>
            <a:off x="6096047" y="1183986"/>
            <a:ext cx="0" cy="2307909"/>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9D7BBC4-0691-AD62-3B91-77FA1C724B94}"/>
              </a:ext>
            </a:extLst>
          </p:cNvPr>
          <p:cNvSpPr txBox="1"/>
          <p:nvPr/>
        </p:nvSpPr>
        <p:spPr>
          <a:xfrm>
            <a:off x="1613837" y="3615826"/>
            <a:ext cx="8964325"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marR="0" lvl="0" indent="0" algn="ctr" fontAlgn="base">
              <a:lnSpc>
                <a:spcPct val="100000"/>
              </a:lnSpc>
              <a:spcBef>
                <a:spcPct val="0"/>
              </a:spcBef>
              <a:spcAft>
                <a:spcPct val="0"/>
              </a:spcAft>
              <a:buClrTx/>
              <a:buSzTx/>
              <a:buFontTx/>
              <a:buNone/>
              <a:tabLst/>
              <a:defRPr kumimoji="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1800" b="1" u="none" strike="noStrike" kern="1200" cap="none" spc="0" normalizeH="0" baseline="0" noProof="0">
                <a:ln w="3175">
                  <a:noFill/>
                </a:ln>
                <a:solidFill>
                  <a:schemeClr val="tx1">
                    <a:lumMod val="95000"/>
                  </a:schemeClr>
                </a:solidFill>
                <a:effectLst/>
                <a:uLnTx/>
                <a:uFillTx/>
                <a:latin typeface="Segoe UI Semibold"/>
                <a:ea typeface="+mn-ea"/>
                <a:cs typeface="Segoe UI" pitchFamily="34" charset="0"/>
              </a:rPr>
              <a:t>Azure OpenAI Service</a:t>
            </a:r>
          </a:p>
        </p:txBody>
      </p:sp>
      <p:sp>
        <p:nvSpPr>
          <p:cNvPr id="19" name="TextBox 18">
            <a:extLst>
              <a:ext uri="{FF2B5EF4-FFF2-40B4-BE49-F238E27FC236}">
                <a16:creationId xmlns:a16="http://schemas.microsoft.com/office/drawing/2014/main" id="{86AF581A-F75A-C13F-8634-327F8DA7B298}"/>
              </a:ext>
            </a:extLst>
          </p:cNvPr>
          <p:cNvSpPr txBox="1"/>
          <p:nvPr/>
        </p:nvSpPr>
        <p:spPr>
          <a:xfrm>
            <a:off x="3672495" y="5934112"/>
            <a:ext cx="2320926" cy="437120"/>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600" b="1" u="none" strike="noStrike" cap="none" spc="0" normalizeH="0" baseline="0">
                <a:ln>
                  <a:noFill/>
                </a:ln>
                <a:gradFill>
                  <a:gsLst>
                    <a:gs pos="41958">
                      <a:srgbClr val="FFFFFF"/>
                    </a:gs>
                    <a:gs pos="24000">
                      <a:srgbClr val="FFFFFF"/>
                    </a:gs>
                  </a:gsLst>
                  <a:lin ang="2700000" scaled="0"/>
                </a:gradFill>
                <a:effectLst/>
                <a:uLnTx/>
                <a:uFillTx/>
                <a:latin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1" u="none" strike="noStrike" kern="1200" cap="none" spc="0" normalizeH="0" baseline="0" noProof="0">
                <a:ln>
                  <a:noFill/>
                </a:ln>
                <a:solidFill>
                  <a:schemeClr val="tx1">
                    <a:lumMod val="95000"/>
                  </a:schemeClr>
                </a:solidFill>
                <a:effectLst/>
                <a:uLnTx/>
                <a:uFillTx/>
                <a:latin typeface="Segoe UI Semibold" panose="020B0502040204020203" pitchFamily="34" charset="0"/>
                <a:ea typeface="+mn-ea"/>
                <a:cs typeface="+mn-cs"/>
              </a:rPr>
              <a:t>Azure AI Studio GA </a:t>
            </a:r>
          </a:p>
        </p:txBody>
      </p:sp>
      <p:sp>
        <p:nvSpPr>
          <p:cNvPr id="34" name="TextBox 33">
            <a:extLst>
              <a:ext uri="{FF2B5EF4-FFF2-40B4-BE49-F238E27FC236}">
                <a16:creationId xmlns:a16="http://schemas.microsoft.com/office/drawing/2014/main" id="{8D37CF77-30B5-C325-1411-DE658007C56E}"/>
              </a:ext>
            </a:extLst>
          </p:cNvPr>
          <p:cNvSpPr txBox="1"/>
          <p:nvPr/>
        </p:nvSpPr>
        <p:spPr>
          <a:xfrm>
            <a:off x="614928" y="5934112"/>
            <a:ext cx="2320926" cy="437120"/>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600" b="1" u="none" strike="noStrike" cap="none" spc="0" normalizeH="0" baseline="0">
                <a:ln>
                  <a:noFill/>
                </a:ln>
                <a:gradFill>
                  <a:gsLst>
                    <a:gs pos="41958">
                      <a:srgbClr val="FFFFFF"/>
                    </a:gs>
                    <a:gs pos="24000">
                      <a:srgbClr val="FFFFFF"/>
                    </a:gs>
                  </a:gsLst>
                  <a:lin ang="2700000" scaled="0"/>
                </a:gradFill>
                <a:effectLst/>
                <a:uLnTx/>
                <a:uFillTx/>
                <a:latin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1" u="none" strike="noStrike" kern="1200" cap="none" spc="0" normalizeH="0" baseline="0" noProof="0" dirty="0">
                <a:ln>
                  <a:noFill/>
                </a:ln>
                <a:solidFill>
                  <a:schemeClr val="tx1">
                    <a:lumMod val="95000"/>
                  </a:schemeClr>
                </a:solidFill>
                <a:effectLst/>
                <a:uLnTx/>
                <a:uFillTx/>
                <a:latin typeface="Segoe UI Semibold" panose="020B0502040204020203" pitchFamily="34" charset="0"/>
                <a:ea typeface="+mn-ea"/>
                <a:cs typeface="+mn-cs"/>
              </a:rPr>
              <a:t>On Your Data GA</a:t>
            </a:r>
          </a:p>
        </p:txBody>
      </p:sp>
      <p:sp>
        <p:nvSpPr>
          <p:cNvPr id="37" name="TextBox 36">
            <a:extLst>
              <a:ext uri="{FF2B5EF4-FFF2-40B4-BE49-F238E27FC236}">
                <a16:creationId xmlns:a16="http://schemas.microsoft.com/office/drawing/2014/main" id="{E05B3015-D9E0-43D2-69B5-376AA30B545B}"/>
              </a:ext>
            </a:extLst>
          </p:cNvPr>
          <p:cNvSpPr txBox="1"/>
          <p:nvPr/>
        </p:nvSpPr>
        <p:spPr>
          <a:xfrm>
            <a:off x="6656993" y="5934112"/>
            <a:ext cx="2320926" cy="437120"/>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1" u="none" strike="noStrike" kern="1200" cap="none" spc="0" normalizeH="0" baseline="0" noProof="0">
                <a:ln>
                  <a:noFill/>
                </a:ln>
                <a:solidFill>
                  <a:schemeClr val="tx1">
                    <a:lumMod val="95000"/>
                  </a:schemeClr>
                </a:solidFill>
                <a:effectLst/>
                <a:uLnTx/>
                <a:uFillTx/>
                <a:latin typeface="Segoe UI Semibold"/>
                <a:ea typeface="+mn-ea"/>
                <a:cs typeface="Segoe UI Semibold"/>
              </a:rPr>
              <a:t>Assistants API Preview</a:t>
            </a:r>
            <a:endParaRPr kumimoji="0" lang="it-IT" sz="1600" b="1" u="none" strike="noStrike" kern="1200" cap="none" spc="0" normalizeH="0" baseline="0" noProof="0">
              <a:ln>
                <a:noFill/>
              </a:ln>
              <a:solidFill>
                <a:schemeClr val="tx1">
                  <a:lumMod val="95000"/>
                </a:schemeClr>
              </a:solidFill>
              <a:effectLst/>
              <a:uLnTx/>
              <a:uFillTx/>
              <a:latin typeface="Segoe UI Semibold" panose="020B0502040204020203" pitchFamily="34" charset="0"/>
              <a:ea typeface="+mn-ea"/>
              <a:cs typeface="Segoe UI Semibold" panose="020B0502040204020203" pitchFamily="34" charset="0"/>
            </a:endParaRPr>
          </a:p>
        </p:txBody>
      </p:sp>
      <p:sp>
        <p:nvSpPr>
          <p:cNvPr id="3" name="TextBox 2">
            <a:extLst>
              <a:ext uri="{FF2B5EF4-FFF2-40B4-BE49-F238E27FC236}">
                <a16:creationId xmlns:a16="http://schemas.microsoft.com/office/drawing/2014/main" id="{370759E8-B41E-294B-254C-412550ED3602}"/>
              </a:ext>
            </a:extLst>
          </p:cNvPr>
          <p:cNvSpPr txBox="1"/>
          <p:nvPr/>
        </p:nvSpPr>
        <p:spPr>
          <a:xfrm>
            <a:off x="9577388" y="5945711"/>
            <a:ext cx="2320926" cy="393841"/>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tx1">
                    <a:lumMod val="95000"/>
                  </a:schemeClr>
                </a:solidFill>
                <a:effectLst/>
                <a:uLnTx/>
                <a:uFillTx/>
                <a:latin typeface="Segoe UI Variable Text Semibold" pitchFamily="2" charset="0"/>
                <a:ea typeface="+mn-ea"/>
                <a:cs typeface="+mn-cs"/>
              </a:rPr>
              <a:t>Provisioned Throughput</a:t>
            </a:r>
          </a:p>
        </p:txBody>
      </p:sp>
      <p:sp>
        <p:nvSpPr>
          <p:cNvPr id="18" name="Heart 17">
            <a:extLst>
              <a:ext uri="{FF2B5EF4-FFF2-40B4-BE49-F238E27FC236}">
                <a16:creationId xmlns:a16="http://schemas.microsoft.com/office/drawing/2014/main" id="{D664124C-E2AE-3183-7E5E-CC2DD79AE807}"/>
              </a:ext>
            </a:extLst>
          </p:cNvPr>
          <p:cNvSpPr/>
          <p:nvPr/>
        </p:nvSpPr>
        <p:spPr bwMode="auto">
          <a:xfrm>
            <a:off x="5638799" y="1895892"/>
            <a:ext cx="914400" cy="914400"/>
          </a:xfrm>
          <a:prstGeom prst="heart">
            <a:avLst/>
          </a:prstGeom>
          <a:gradFill>
            <a:gsLst>
              <a:gs pos="32000">
                <a:srgbClr val="C03BC4"/>
              </a:gs>
              <a:gs pos="100000">
                <a:srgbClr val="399A91"/>
              </a:gs>
              <a:gs pos="68000">
                <a:srgbClr val="0078D4"/>
              </a:gs>
              <a:gs pos="0">
                <a:srgbClr val="FF5C39"/>
              </a:gs>
            </a:gsLst>
            <a:path path="circle">
              <a:fillToRect l="100000" t="100000"/>
            </a:path>
          </a:gra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0" lang="en-US" sz="1800" b="1"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pic>
        <p:nvPicPr>
          <p:cNvPr id="20" name="Picture 19">
            <a:extLst>
              <a:ext uri="{FF2B5EF4-FFF2-40B4-BE49-F238E27FC236}">
                <a16:creationId xmlns:a16="http://schemas.microsoft.com/office/drawing/2014/main" id="{BBC749F9-0EFB-5662-9ED8-FADA3AA41FE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88948" y="665851"/>
            <a:ext cx="4083705" cy="2266456"/>
          </a:xfrm>
          <a:prstGeom prst="rect">
            <a:avLst/>
          </a:prstGeom>
        </p:spPr>
      </p:pic>
    </p:spTree>
    <p:extLst>
      <p:ext uri="{BB962C8B-B14F-4D97-AF65-F5344CB8AC3E}">
        <p14:creationId xmlns:p14="http://schemas.microsoft.com/office/powerpoint/2010/main" val="5835874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DB664-94B3-7A5B-BD97-870BEE47D8DE}"/>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8E1986E-0BE5-7BA2-42DB-9C6AA0831ADB}"/>
              </a:ext>
              <a:ext uri="{C183D7F6-B498-43B3-948B-1728B52AA6E4}">
                <adec:decorative xmlns:adec="http://schemas.microsoft.com/office/drawing/2017/decorative" val="1"/>
              </a:ext>
            </a:extLst>
          </p:cNvPr>
          <p:cNvSpPr/>
          <p:nvPr/>
        </p:nvSpPr>
        <p:spPr bwMode="auto">
          <a:xfrm>
            <a:off x="1" y="0"/>
            <a:ext cx="12192000" cy="6858000"/>
          </a:xfrm>
          <a:prstGeom prst="roundRect">
            <a:avLst>
              <a:gd name="adj" fmla="val 0"/>
            </a:avLst>
          </a:prstGeom>
          <a:blipFill dpi="0" rotWithShape="1">
            <a:blip r:embed="rId2">
              <a:extLst>
                <a:ext uri="{96DAC541-7B7A-43D3-8B79-37D633B846F1}">
                  <asvg:svgBlip xmlns:asvg="http://schemas.microsoft.com/office/drawing/2016/SVG/main" r:embed="rId3"/>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FFFFFF"/>
              </a:solidFill>
              <a:effectLst/>
              <a:uLnTx/>
              <a:uFillTx/>
              <a:latin typeface="Segoe UI Variable Display Semibold" pitchFamily="2" charset="0"/>
              <a:ea typeface="+mn-ea"/>
              <a:cs typeface="Segoe UI" pitchFamily="34" charset="0"/>
            </a:endParaRPr>
          </a:p>
        </p:txBody>
      </p:sp>
      <p:sp>
        <p:nvSpPr>
          <p:cNvPr id="5" name="Rectangle: Top Corners Rounded 14">
            <a:extLst>
              <a:ext uri="{FF2B5EF4-FFF2-40B4-BE49-F238E27FC236}">
                <a16:creationId xmlns:a16="http://schemas.microsoft.com/office/drawing/2014/main" id="{B9D9785E-2A36-053C-8C2A-C0149C8F8609}"/>
              </a:ext>
              <a:ext uri="{C183D7F6-B498-43B3-948B-1728B52AA6E4}">
                <adec:decorative xmlns:adec="http://schemas.microsoft.com/office/drawing/2017/decorative" val="1"/>
              </a:ext>
            </a:extLst>
          </p:cNvPr>
          <p:cNvSpPr/>
          <p:nvPr/>
        </p:nvSpPr>
        <p:spPr bwMode="auto">
          <a:xfrm>
            <a:off x="0" y="0"/>
            <a:ext cx="12188952" cy="6858000"/>
          </a:xfrm>
          <a:prstGeom prst="rect">
            <a:avLst/>
          </a:prstGeom>
          <a:gradFill flip="none" rotWithShape="1">
            <a:gsLst>
              <a:gs pos="60000">
                <a:srgbClr val="091F2C"/>
              </a:gs>
              <a:gs pos="89000">
                <a:srgbClr val="091F2C">
                  <a:alpha val="76000"/>
                </a:srgbClr>
              </a:gs>
              <a:gs pos="100000">
                <a:srgbClr val="091F2C">
                  <a:alpha val="29691"/>
                </a:srgbClr>
              </a:gs>
              <a:gs pos="22000">
                <a:srgbClr val="091F2C"/>
              </a:gs>
              <a:gs pos="0">
                <a:srgbClr val="091F2C">
                  <a:alpha val="59180"/>
                </a:srgbClr>
              </a:gs>
            </a:gsLst>
            <a:path path="circle">
              <a:fillToRect t="100000" r="100000"/>
            </a:path>
            <a:tileRect l="-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Variable Display Semibold" pitchFamily="2" charset="0"/>
              <a:ea typeface="+mn-ea"/>
              <a:cs typeface="Segoe UI" pitchFamily="34" charset="0"/>
            </a:endParaRPr>
          </a:p>
        </p:txBody>
      </p:sp>
      <p:sp>
        <p:nvSpPr>
          <p:cNvPr id="3" name="Title 1">
            <a:extLst>
              <a:ext uri="{FF2B5EF4-FFF2-40B4-BE49-F238E27FC236}">
                <a16:creationId xmlns:a16="http://schemas.microsoft.com/office/drawing/2014/main" id="{0168B7FB-DA5E-2F98-2E56-511E407DC99C}"/>
              </a:ext>
            </a:extLst>
          </p:cNvPr>
          <p:cNvSpPr txBox="1">
            <a:spLocks noGrp="1"/>
          </p:cNvSpPr>
          <p:nvPr>
            <p:ph type="title" idx="4294967295"/>
          </p:nvPr>
        </p:nvSpPr>
        <p:spPr>
          <a:xfrm>
            <a:off x="590334" y="421004"/>
            <a:ext cx="11014381" cy="5538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33" rtl="0" eaLnBrk="1" fontAlgn="auto" latinLnBrk="0" hangingPunct="1">
              <a:lnSpc>
                <a:spcPct val="100000"/>
              </a:lnSpc>
              <a:spcBef>
                <a:spcPct val="0"/>
              </a:spcBef>
              <a:spcAft>
                <a:spcPts val="0"/>
              </a:spcAft>
              <a:buClrTx/>
              <a:buSzTx/>
              <a:buFontTx/>
              <a:buNone/>
              <a:tabLst/>
              <a:defRPr/>
            </a:pPr>
            <a:r>
              <a:rPr kumimoji="0" lang="en-US" dirty="0">
                <a:latin typeface="Segoe UI Semibold"/>
                <a:cs typeface="Segoe UI Semibold"/>
              </a:rPr>
              <a:t>Azure AI - Fast Follow Roadmap</a:t>
            </a:r>
            <a:endParaRPr lang="en-US" dirty="0">
              <a:latin typeface="Segoe UI Semibold"/>
              <a:cs typeface="Segoe UI Semibold"/>
            </a:endParaRPr>
          </a:p>
        </p:txBody>
      </p:sp>
      <p:sp>
        <p:nvSpPr>
          <p:cNvPr id="4" name="Subtitle 1311">
            <a:extLst>
              <a:ext uri="{FF2B5EF4-FFF2-40B4-BE49-F238E27FC236}">
                <a16:creationId xmlns:a16="http://schemas.microsoft.com/office/drawing/2014/main" id="{21F9B145-CD4E-95FD-83FE-A3C4B8865987}"/>
              </a:ext>
            </a:extLst>
          </p:cNvPr>
          <p:cNvSpPr txBox="1">
            <a:spLocks/>
          </p:cNvSpPr>
          <p:nvPr/>
        </p:nvSpPr>
        <p:spPr>
          <a:xfrm>
            <a:off x="587285" y="729742"/>
            <a:ext cx="11014381" cy="545473"/>
          </a:xfrm>
          <a:prstGeom prst="rect">
            <a:avLst/>
          </a:prstGeom>
        </p:spPr>
        <p:txBody>
          <a:bodyPr vert="horz" wrap="square" lIns="0" tIns="228540" rIns="0" bIns="0" rtlCol="0">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045" dirty="0"/>
              <a:t>Same Day in Azure AI Studio Playground or ~2 Weeks for API</a:t>
            </a:r>
          </a:p>
        </p:txBody>
      </p:sp>
      <p:sp>
        <p:nvSpPr>
          <p:cNvPr id="51" name="Rectangle: Rounded Corners 16">
            <a:extLst>
              <a:ext uri="{FF2B5EF4-FFF2-40B4-BE49-F238E27FC236}">
                <a16:creationId xmlns:a16="http://schemas.microsoft.com/office/drawing/2014/main" id="{DEC7FAAB-5D91-0C38-A5D6-D8588FC468D6}"/>
              </a:ext>
              <a:ext uri="{C183D7F6-B498-43B3-948B-1728B52AA6E4}">
                <adec:decorative xmlns:adec="http://schemas.microsoft.com/office/drawing/2017/decorative" val="1"/>
              </a:ext>
            </a:extLst>
          </p:cNvPr>
          <p:cNvSpPr/>
          <p:nvPr/>
        </p:nvSpPr>
        <p:spPr bwMode="auto">
          <a:xfrm>
            <a:off x="590334" y="1722474"/>
            <a:ext cx="11222139" cy="4714522"/>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6" name="TextBox 5">
            <a:extLst>
              <a:ext uri="{FF2B5EF4-FFF2-40B4-BE49-F238E27FC236}">
                <a16:creationId xmlns:a16="http://schemas.microsoft.com/office/drawing/2014/main" id="{AD892CEA-873F-9FFA-84DE-BD9FCC257DEF}"/>
              </a:ext>
            </a:extLst>
          </p:cNvPr>
          <p:cNvSpPr txBox="1"/>
          <p:nvPr/>
        </p:nvSpPr>
        <p:spPr>
          <a:xfrm>
            <a:off x="829090" y="2620015"/>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Vision Fine-Tuning API</a:t>
            </a:r>
          </a:p>
          <a:p>
            <a:pPr lvl="0" algn="l">
              <a:defRPr/>
            </a:pPr>
            <a:r>
              <a:rPr lang="en-US" sz="1800" b="1" spc="-50" dirty="0">
                <a:ln w="3175">
                  <a:noFill/>
                </a:ln>
                <a:solidFill>
                  <a:srgbClr val="FFB3BB"/>
                </a:solidFill>
                <a:cs typeface="Segoe UI Semibold"/>
                <a:hlinkClick r:id="rId4">
                  <a:extLst>
                    <a:ext uri="{A12FA001-AC4F-418D-AE19-62706E023703}">
                      <ahyp:hlinkClr xmlns:ahyp="http://schemas.microsoft.com/office/drawing/2018/hyperlinkcolor" val="tx"/>
                    </a:ext>
                  </a:extLst>
                </a:hlinkClick>
              </a:rPr>
              <a:t>https://openai.com/index/introducing-vision-to-the-fine-tuning-api/</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7" name="TextBox 6">
            <a:extLst>
              <a:ext uri="{FF2B5EF4-FFF2-40B4-BE49-F238E27FC236}">
                <a16:creationId xmlns:a16="http://schemas.microsoft.com/office/drawing/2014/main" id="{16652351-E944-35E1-6997-BE8E409931A4}"/>
              </a:ext>
            </a:extLst>
          </p:cNvPr>
          <p:cNvSpPr txBox="1"/>
          <p:nvPr/>
        </p:nvSpPr>
        <p:spPr>
          <a:xfrm>
            <a:off x="829090" y="3337760"/>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Prompt Caching in the API </a:t>
            </a:r>
          </a:p>
          <a:p>
            <a:pPr lvl="0" algn="l">
              <a:defRPr/>
            </a:pPr>
            <a:r>
              <a:rPr lang="en-US" sz="1800" b="1" spc="-50" dirty="0">
                <a:ln w="3175">
                  <a:noFill/>
                </a:ln>
                <a:solidFill>
                  <a:srgbClr val="FFB3BB"/>
                </a:solidFill>
                <a:cs typeface="Segoe UI Semibold"/>
                <a:hlinkClick r:id="rId5">
                  <a:extLst>
                    <a:ext uri="{A12FA001-AC4F-418D-AE19-62706E023703}">
                      <ahyp:hlinkClr xmlns:ahyp="http://schemas.microsoft.com/office/drawing/2018/hyperlinkcolor" val="tx"/>
                    </a:ext>
                  </a:extLst>
                </a:hlinkClick>
              </a:rPr>
              <a:t>https://openai.com/index/api-prompt-caching/</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8" name="TextBox 7">
            <a:extLst>
              <a:ext uri="{FF2B5EF4-FFF2-40B4-BE49-F238E27FC236}">
                <a16:creationId xmlns:a16="http://schemas.microsoft.com/office/drawing/2014/main" id="{359CF0FC-0F9D-5316-9B48-69B9F2CF46C5}"/>
              </a:ext>
            </a:extLst>
          </p:cNvPr>
          <p:cNvSpPr txBox="1"/>
          <p:nvPr/>
        </p:nvSpPr>
        <p:spPr>
          <a:xfrm>
            <a:off x="829090" y="4109497"/>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API Model Distillation</a:t>
            </a:r>
          </a:p>
          <a:p>
            <a:pPr lvl="0" algn="l">
              <a:defRPr/>
            </a:pPr>
            <a:r>
              <a:rPr lang="en-US" sz="1800" b="1" spc="-50" dirty="0">
                <a:ln w="3175">
                  <a:noFill/>
                </a:ln>
                <a:solidFill>
                  <a:srgbClr val="FFB3BB"/>
                </a:solidFill>
                <a:cs typeface="Segoe UI Semibold"/>
                <a:hlinkClick r:id="rId6">
                  <a:extLst>
                    <a:ext uri="{A12FA001-AC4F-418D-AE19-62706E023703}">
                      <ahyp:hlinkClr xmlns:ahyp="http://schemas.microsoft.com/office/drawing/2018/hyperlinkcolor" val="tx"/>
                    </a:ext>
                  </a:extLst>
                </a:hlinkClick>
              </a:rPr>
              <a:t>https://openai.com/index/api-model-distillation/</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10" name="TextBox 9">
            <a:extLst>
              <a:ext uri="{FF2B5EF4-FFF2-40B4-BE49-F238E27FC236}">
                <a16:creationId xmlns:a16="http://schemas.microsoft.com/office/drawing/2014/main" id="{E85F8E3B-915C-0AF7-D871-6EA16DBCEE9A}"/>
              </a:ext>
            </a:extLst>
          </p:cNvPr>
          <p:cNvSpPr txBox="1"/>
          <p:nvPr/>
        </p:nvSpPr>
        <p:spPr>
          <a:xfrm>
            <a:off x="829090" y="5583660"/>
            <a:ext cx="10856090"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Scaling AI Applications Best Practices</a:t>
            </a:r>
          </a:p>
          <a:p>
            <a:pPr lvl="0" algn="l">
              <a:defRPr/>
            </a:pPr>
            <a:r>
              <a:rPr lang="en-US" sz="1800" b="1" spc="-50" dirty="0">
                <a:ln w="3175">
                  <a:noFill/>
                </a:ln>
                <a:solidFill>
                  <a:srgbClr val="FFB3BB"/>
                </a:solidFill>
                <a:cs typeface="Segoe UI Semibold"/>
                <a:hlinkClick r:id="rId7">
                  <a:extLst>
                    <a:ext uri="{A12FA001-AC4F-418D-AE19-62706E023703}">
                      <ahyp:hlinkClr xmlns:ahyp="http://schemas.microsoft.com/office/drawing/2018/hyperlinkcolor" val="tx"/>
                    </a:ext>
                  </a:extLst>
                </a:hlinkClick>
              </a:rPr>
              <a:t>https://github.com/bartczernicki/ArtificialIntelligence-Presentations/tree/master/GenAI/ScalingGenerativeAI</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11" name="TextBox 10">
            <a:extLst>
              <a:ext uri="{FF2B5EF4-FFF2-40B4-BE49-F238E27FC236}">
                <a16:creationId xmlns:a16="http://schemas.microsoft.com/office/drawing/2014/main" id="{FC70270A-D57B-4B19-7932-FC709081C96A}"/>
              </a:ext>
            </a:extLst>
          </p:cNvPr>
          <p:cNvSpPr txBox="1"/>
          <p:nvPr/>
        </p:nvSpPr>
        <p:spPr>
          <a:xfrm>
            <a:off x="829089" y="1918638"/>
            <a:ext cx="10856091"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Introducing the Realtime API (ChatGPT Advanced Mode)</a:t>
            </a:r>
          </a:p>
          <a:p>
            <a:pPr lvl="0" algn="l">
              <a:defRPr/>
            </a:pPr>
            <a:r>
              <a:rPr lang="en-US" sz="1800" b="1" spc="-50" dirty="0">
                <a:ln w="3175">
                  <a:noFill/>
                </a:ln>
                <a:solidFill>
                  <a:srgbClr val="FFB3BB"/>
                </a:solidFill>
                <a:cs typeface="Segoe UI Semibold"/>
                <a:hlinkClick r:id="rId8">
                  <a:extLst>
                    <a:ext uri="{A12FA001-AC4F-418D-AE19-62706E023703}">
                      <ahyp:hlinkClr xmlns:ahyp="http://schemas.microsoft.com/office/drawing/2018/hyperlinkcolor" val="tx"/>
                    </a:ext>
                  </a:extLst>
                </a:hlinkClick>
              </a:rPr>
              <a:t>https://learn.microsoft.com/en-us/azure/ai-services/openai/how-to/audio-real-time</a:t>
            </a:r>
            <a:endParaRPr lang="en-US" sz="1800" b="1" spc="-50" dirty="0">
              <a:ln w="3175">
                <a:noFill/>
              </a:ln>
              <a:solidFill>
                <a:srgbClr val="FFB3BB"/>
              </a:solidFill>
              <a:latin typeface="Segoe UI Semibold"/>
              <a:cs typeface="Segoe UI Semibold"/>
            </a:endParaRPr>
          </a:p>
        </p:txBody>
      </p:sp>
      <p:sp>
        <p:nvSpPr>
          <p:cNvPr id="12" name="TextBox 11">
            <a:extLst>
              <a:ext uri="{FF2B5EF4-FFF2-40B4-BE49-F238E27FC236}">
                <a16:creationId xmlns:a16="http://schemas.microsoft.com/office/drawing/2014/main" id="{7577C090-3863-4571-CBF7-BBB3D1268FCB}"/>
              </a:ext>
            </a:extLst>
          </p:cNvPr>
          <p:cNvSpPr txBox="1"/>
          <p:nvPr/>
        </p:nvSpPr>
        <p:spPr>
          <a:xfrm>
            <a:off x="829090" y="4824808"/>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ChatGPT Canvas (New way to write code)</a:t>
            </a:r>
          </a:p>
          <a:p>
            <a:pPr lvl="0" algn="l">
              <a:defRPr/>
            </a:pPr>
            <a:r>
              <a:rPr lang="en-US" sz="1800" b="1" spc="-50" dirty="0">
                <a:ln w="3175">
                  <a:noFill/>
                </a:ln>
                <a:solidFill>
                  <a:srgbClr val="FFB3BB"/>
                </a:solidFill>
                <a:cs typeface="Segoe UI Semibold"/>
                <a:hlinkClick r:id="rId9">
                  <a:extLst>
                    <a:ext uri="{A12FA001-AC4F-418D-AE19-62706E023703}">
                      <ahyp:hlinkClr xmlns:ahyp="http://schemas.microsoft.com/office/drawing/2018/hyperlinkcolor" val="tx"/>
                    </a:ext>
                  </a:extLst>
                </a:hlinkClick>
              </a:rPr>
              <a:t>https://openai.com/index/introducing-canvas/</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13" name="Subtitle 1311">
            <a:extLst>
              <a:ext uri="{FF2B5EF4-FFF2-40B4-BE49-F238E27FC236}">
                <a16:creationId xmlns:a16="http://schemas.microsoft.com/office/drawing/2014/main" id="{8566D782-61F1-D9FE-F32B-7B7BAF4F15B9}"/>
              </a:ext>
            </a:extLst>
          </p:cNvPr>
          <p:cNvSpPr txBox="1">
            <a:spLocks/>
          </p:cNvSpPr>
          <p:nvPr/>
        </p:nvSpPr>
        <p:spPr>
          <a:xfrm>
            <a:off x="587285" y="1087398"/>
            <a:ext cx="11014381" cy="545473"/>
          </a:xfrm>
          <a:prstGeom prst="rect">
            <a:avLst/>
          </a:prstGeom>
        </p:spPr>
        <p:txBody>
          <a:bodyPr vert="horz" wrap="square" lIns="0" tIns="228540" rIns="0" bIns="0" rtlCol="0">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045" dirty="0"/>
              <a:t>Examples of OpenAI Releases that Are or Potentially Fast Following to Azure</a:t>
            </a:r>
          </a:p>
        </p:txBody>
      </p:sp>
    </p:spTree>
    <p:extLst>
      <p:ext uri="{BB962C8B-B14F-4D97-AF65-F5344CB8AC3E}">
        <p14:creationId xmlns:p14="http://schemas.microsoft.com/office/powerpoint/2010/main" val="5781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5202E-6 L 0 0.03543 " pathEditMode="relative" rAng="0" ptsTypes="AA">
                                      <p:cBhvr>
                                        <p:cTn id="9" dur="700" spd="-100000" fill="hold"/>
                                        <p:tgtEl>
                                          <p:spTgt spid="3"/>
                                        </p:tgtEl>
                                        <p:attrNameLst>
                                          <p:attrName>ppt_x</p:attrName>
                                          <p:attrName>ppt_y</p:attrName>
                                        </p:attrNameLst>
                                      </p:cBhvr>
                                      <p:rCtr x="0" y="1768"/>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0 4.5202E-6 L 0 0.03543 " pathEditMode="relative" rAng="0" ptsTypes="AA">
                                      <p:cBhvr>
                                        <p:cTn id="14" dur="700" spd="-100000" fill="hold"/>
                                        <p:tgtEl>
                                          <p:spTgt spid="4"/>
                                        </p:tgtEl>
                                        <p:attrNameLst>
                                          <p:attrName>ppt_x</p:attrName>
                                          <p:attrName>ppt_y</p:attrName>
                                        </p:attrNameLst>
                                      </p:cBhvr>
                                      <p:rCtr x="0" y="1768"/>
                                    </p:animMotion>
                                  </p:childTnLst>
                                </p:cTn>
                              </p:par>
                              <p:par>
                                <p:cTn id="15" presetID="10" presetClass="entr" presetSubtype="0" fill="hold" grpId="0" nodeType="withEffect">
                                  <p:stCondLst>
                                    <p:cond delay="2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42" presetClass="path" presetSubtype="0" decel="100000" fill="hold" grpId="1" nodeType="withEffect">
                                  <p:stCondLst>
                                    <p:cond delay="500"/>
                                  </p:stCondLst>
                                  <p:childTnLst>
                                    <p:animMotion origin="layout" path="M 0 -1.48148E-6 L 0 0.03542 " pathEditMode="relative" rAng="0" ptsTypes="AA">
                                      <p:cBhvr>
                                        <p:cTn id="22" dur="700" spd="-100000" fill="hold"/>
                                        <p:tgtEl>
                                          <p:spTgt spid="6"/>
                                        </p:tgtEl>
                                        <p:attrNameLst>
                                          <p:attrName>ppt_x</p:attrName>
                                          <p:attrName>ppt_y</p:attrName>
                                        </p:attrNameLst>
                                      </p:cBhvr>
                                      <p:rCtr x="0" y="1759"/>
                                    </p:animMotion>
                                  </p:childTnLst>
                                </p:cTn>
                              </p:par>
                              <p:par>
                                <p:cTn id="23" presetID="10" presetClass="entr" presetSubtype="0" fill="hold" grpId="0" nodeType="with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42" presetClass="path" presetSubtype="0" decel="100000" fill="hold" grpId="1" nodeType="withEffect">
                                  <p:stCondLst>
                                    <p:cond delay="500"/>
                                  </p:stCondLst>
                                  <p:childTnLst>
                                    <p:animMotion origin="layout" path="M 0 -1.48148E-6 L 0 0.03542 " pathEditMode="relative" rAng="0" ptsTypes="AA">
                                      <p:cBhvr>
                                        <p:cTn id="27" dur="700" spd="-100000" fill="hold"/>
                                        <p:tgtEl>
                                          <p:spTgt spid="7"/>
                                        </p:tgtEl>
                                        <p:attrNameLst>
                                          <p:attrName>ppt_x</p:attrName>
                                          <p:attrName>ppt_y</p:attrName>
                                        </p:attrNameLst>
                                      </p:cBhvr>
                                      <p:rCtr x="0" y="1759"/>
                                    </p:animMotion>
                                  </p:childTnLst>
                                </p:cTn>
                              </p:par>
                              <p:par>
                                <p:cTn id="28" presetID="10" presetClass="entr" presetSubtype="0" fill="hold" grpId="0" nodeType="withEffect">
                                  <p:stCondLst>
                                    <p:cond delay="5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42" presetClass="path" presetSubtype="0" decel="100000" fill="hold" grpId="1" nodeType="withEffect">
                                  <p:stCondLst>
                                    <p:cond delay="500"/>
                                  </p:stCondLst>
                                  <p:childTnLst>
                                    <p:animMotion origin="layout" path="M 0 -1.48148E-6 L 0 0.03542 " pathEditMode="relative" rAng="0" ptsTypes="AA">
                                      <p:cBhvr>
                                        <p:cTn id="32" dur="700" spd="-100000" fill="hold"/>
                                        <p:tgtEl>
                                          <p:spTgt spid="8"/>
                                        </p:tgtEl>
                                        <p:attrNameLst>
                                          <p:attrName>ppt_x</p:attrName>
                                          <p:attrName>ppt_y</p:attrName>
                                        </p:attrNameLst>
                                      </p:cBhvr>
                                      <p:rCtr x="0" y="1759"/>
                                    </p:animMotion>
                                  </p:childTnLst>
                                </p:cTn>
                              </p:par>
                              <p:par>
                                <p:cTn id="33" presetID="10" presetClass="entr" presetSubtype="0" fill="hold" grpId="0" nodeType="withEffect">
                                  <p:stCondLst>
                                    <p:cond delay="5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42" presetClass="path" presetSubtype="0" decel="100000" fill="hold" grpId="1" nodeType="withEffect">
                                  <p:stCondLst>
                                    <p:cond delay="500"/>
                                  </p:stCondLst>
                                  <p:childTnLst>
                                    <p:animMotion origin="layout" path="M 0 -1.48148E-6 L 0 0.03542 " pathEditMode="relative" rAng="0" ptsTypes="AA">
                                      <p:cBhvr>
                                        <p:cTn id="37" dur="700" spd="-100000" fill="hold"/>
                                        <p:tgtEl>
                                          <p:spTgt spid="10"/>
                                        </p:tgtEl>
                                        <p:attrNameLst>
                                          <p:attrName>ppt_x</p:attrName>
                                          <p:attrName>ppt_y</p:attrName>
                                        </p:attrNameLst>
                                      </p:cBhvr>
                                      <p:rCtr x="0" y="1759"/>
                                    </p:animMotion>
                                  </p:childTnLst>
                                </p:cTn>
                              </p:par>
                              <p:par>
                                <p:cTn id="38" presetID="10" presetClass="entr" presetSubtype="0" fill="hold" grpId="0" nodeType="withEffect">
                                  <p:stCondLst>
                                    <p:cond delay="5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42" presetClass="path" presetSubtype="0" decel="100000" fill="hold" grpId="1" nodeType="withEffect">
                                  <p:stCondLst>
                                    <p:cond delay="500"/>
                                  </p:stCondLst>
                                  <p:childTnLst>
                                    <p:animMotion origin="layout" path="M 0 -1.48148E-6 L 0 0.03542 " pathEditMode="relative" rAng="0" ptsTypes="AA">
                                      <p:cBhvr>
                                        <p:cTn id="42" dur="700" spd="-100000" fill="hold"/>
                                        <p:tgtEl>
                                          <p:spTgt spid="11"/>
                                        </p:tgtEl>
                                        <p:attrNameLst>
                                          <p:attrName>ppt_x</p:attrName>
                                          <p:attrName>ppt_y</p:attrName>
                                        </p:attrNameLst>
                                      </p:cBhvr>
                                      <p:rCtr x="0" y="1759"/>
                                    </p:animMotion>
                                  </p:childTnLst>
                                </p:cTn>
                              </p:par>
                              <p:par>
                                <p:cTn id="43" presetID="10" presetClass="entr" presetSubtype="0" fill="hold" grpId="0" nodeType="withEffect">
                                  <p:stCondLst>
                                    <p:cond delay="50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42" presetClass="path" presetSubtype="0" decel="100000" fill="hold" grpId="1" nodeType="withEffect">
                                  <p:stCondLst>
                                    <p:cond delay="500"/>
                                  </p:stCondLst>
                                  <p:childTnLst>
                                    <p:animMotion origin="layout" path="M 0 -1.48148E-6 L 0 0.03542 " pathEditMode="relative" rAng="0" ptsTypes="AA">
                                      <p:cBhvr>
                                        <p:cTn id="47" dur="700" spd="-100000" fill="hold"/>
                                        <p:tgtEl>
                                          <p:spTgt spid="12"/>
                                        </p:tgtEl>
                                        <p:attrNameLst>
                                          <p:attrName>ppt_x</p:attrName>
                                          <p:attrName>ppt_y</p:attrName>
                                        </p:attrNameLst>
                                      </p:cBhvr>
                                      <p:rCtr x="0" y="1759"/>
                                    </p:animMotion>
                                  </p:childTnLst>
                                </p:cTn>
                              </p:par>
                              <p:par>
                                <p:cTn id="48" presetID="10" presetClass="entr" presetSubtype="0" fill="hold" grpId="0" nodeType="withEffect">
                                  <p:stCondLst>
                                    <p:cond delay="1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42" presetClass="path" presetSubtype="0" decel="100000" fill="hold" grpId="1" nodeType="withEffect">
                                  <p:stCondLst>
                                    <p:cond delay="100"/>
                                  </p:stCondLst>
                                  <p:childTnLst>
                                    <p:animMotion origin="layout" path="M 0 4.5202E-6 L 0 0.03543 " pathEditMode="relative" rAng="0" ptsTypes="AA">
                                      <p:cBhvr>
                                        <p:cTn id="52" dur="700" spd="-100000" fill="hold"/>
                                        <p:tgtEl>
                                          <p:spTgt spid="13"/>
                                        </p:tgtEl>
                                        <p:attrNameLst>
                                          <p:attrName>ppt_x</p:attrName>
                                          <p:attrName>ppt_y</p:attrName>
                                        </p:attrNameLst>
                                      </p:cBhvr>
                                      <p:rCtr x="0" y="17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1" grpId="0" animBg="1"/>
      <p:bldP spid="6" grpId="0"/>
      <p:bldP spid="6" grpId="1"/>
      <p:bldP spid="7" grpId="0"/>
      <p:bldP spid="7" grpId="1"/>
      <p:bldP spid="8" grpId="0"/>
      <p:bldP spid="8" grpId="1"/>
      <p:bldP spid="10" grpId="0"/>
      <p:bldP spid="10" grpId="1"/>
      <p:bldP spid="11" grpId="0"/>
      <p:bldP spid="11" grpId="1"/>
      <p:bldP spid="12" grpId="0"/>
      <p:bldP spid="12" grpId="1"/>
      <p:bldP spid="13" grpId="0"/>
      <p:bldP spid="1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8E1B7052-2283-5227-91F5-016F68D46A7F}"/>
              </a:ext>
            </a:extLst>
          </p:cNvPr>
          <p:cNvSpPr txBox="1">
            <a:spLocks noGrp="1"/>
          </p:cNvSpPr>
          <p:nvPr>
            <p:ph type="title" idx="4294967295"/>
          </p:nvPr>
        </p:nvSpPr>
        <p:spPr>
          <a:xfrm>
            <a:off x="3860877" y="5147038"/>
            <a:ext cx="4460773" cy="909480"/>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t>Microsoft Azure AI</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500" b="0" i="0" u="none" strike="noStrike" kern="1200" cap="none" spc="0" normalizeH="0" baseline="0" noProof="0">
              <a:ln>
                <a:noFill/>
              </a:ln>
              <a:solidFill>
                <a:srgbClr val="091F2C"/>
              </a:solidFill>
              <a:effectLst/>
              <a:uLnTx/>
              <a:uFillTx/>
              <a:latin typeface="Segoe UI Semibold" panose="020B0702040204020203" pitchFamily="34" charset="0"/>
              <a:ea typeface="+mj-ea"/>
              <a:cs typeface="Segoe UI Semibold" panose="020B0702040204020203" pitchFamily="34" charset="0"/>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Where innovators are creating the future</a:t>
            </a:r>
            <a:endParaRPr kumimoji="0" lang="en-US" sz="1800" b="0" i="0" u="none" strike="noStrike" kern="1200" cap="none" spc="0" normalizeH="0" baseline="0" noProof="0">
              <a:ln>
                <a:noFill/>
              </a:ln>
              <a:solidFill>
                <a:prstClr val="white"/>
              </a:solidFill>
              <a:effectLst/>
              <a:uLnTx/>
              <a:uFillTx/>
              <a:latin typeface="Segoe Sans Text Semibold"/>
              <a:ea typeface="+mj-ea"/>
              <a:cs typeface="+mj-cs"/>
            </a:endParaRPr>
          </a:p>
        </p:txBody>
      </p:sp>
      <p:sp>
        <p:nvSpPr>
          <p:cNvPr id="53" name="Title 1">
            <a:extLst>
              <a:ext uri="{FF2B5EF4-FFF2-40B4-BE49-F238E27FC236}">
                <a16:creationId xmlns:a16="http://schemas.microsoft.com/office/drawing/2014/main" id="{0B9EFE1E-C63B-6729-7362-F9DAB06745CE}"/>
              </a:ext>
            </a:extLst>
          </p:cNvPr>
          <p:cNvSpPr txBox="1">
            <a:spLocks/>
          </p:cNvSpPr>
          <p:nvPr/>
        </p:nvSpPr>
        <p:spPr>
          <a:xfrm>
            <a:off x="5118425" y="803430"/>
            <a:ext cx="1955151"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OpenAI Service</a:t>
            </a:r>
          </a:p>
        </p:txBody>
      </p:sp>
      <p:sp>
        <p:nvSpPr>
          <p:cNvPr id="37" name="Title 1">
            <a:extLst>
              <a:ext uri="{FF2B5EF4-FFF2-40B4-BE49-F238E27FC236}">
                <a16:creationId xmlns:a16="http://schemas.microsoft.com/office/drawing/2014/main" id="{00D2D145-7BC7-B748-86CA-EF5177389E76}"/>
              </a:ext>
            </a:extLst>
          </p:cNvPr>
          <p:cNvSpPr txBox="1">
            <a:spLocks/>
          </p:cNvSpPr>
          <p:nvPr/>
        </p:nvSpPr>
        <p:spPr>
          <a:xfrm>
            <a:off x="2994756" y="1428645"/>
            <a:ext cx="1422184"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Vision</a:t>
            </a:r>
          </a:p>
        </p:txBody>
      </p:sp>
      <p:sp>
        <p:nvSpPr>
          <p:cNvPr id="45" name="Title 1">
            <a:extLst>
              <a:ext uri="{FF2B5EF4-FFF2-40B4-BE49-F238E27FC236}">
                <a16:creationId xmlns:a16="http://schemas.microsoft.com/office/drawing/2014/main" id="{907C4AE8-A744-2377-C78B-4298C9261B8B}"/>
              </a:ext>
            </a:extLst>
          </p:cNvPr>
          <p:cNvSpPr txBox="1">
            <a:spLocks/>
          </p:cNvSpPr>
          <p:nvPr/>
        </p:nvSpPr>
        <p:spPr>
          <a:xfrm>
            <a:off x="7718842" y="1428645"/>
            <a:ext cx="1465466"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Search</a:t>
            </a:r>
          </a:p>
        </p:txBody>
      </p:sp>
      <p:sp>
        <p:nvSpPr>
          <p:cNvPr id="39" name="Title 1">
            <a:extLst>
              <a:ext uri="{FF2B5EF4-FFF2-40B4-BE49-F238E27FC236}">
                <a16:creationId xmlns:a16="http://schemas.microsoft.com/office/drawing/2014/main" id="{743FC20C-A987-82F1-32E4-4B2B1EFF286C}"/>
              </a:ext>
            </a:extLst>
          </p:cNvPr>
          <p:cNvSpPr txBox="1">
            <a:spLocks/>
          </p:cNvSpPr>
          <p:nvPr/>
        </p:nvSpPr>
        <p:spPr>
          <a:xfrm>
            <a:off x="1832586" y="2365301"/>
            <a:ext cx="1511952"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Speech</a:t>
            </a:r>
          </a:p>
        </p:txBody>
      </p:sp>
      <p:sp>
        <p:nvSpPr>
          <p:cNvPr id="47" name="Title 1">
            <a:extLst>
              <a:ext uri="{FF2B5EF4-FFF2-40B4-BE49-F238E27FC236}">
                <a16:creationId xmlns:a16="http://schemas.microsoft.com/office/drawing/2014/main" id="{6B6D28EF-3ADA-FC51-F225-F6B9F9AAFB25}"/>
              </a:ext>
            </a:extLst>
          </p:cNvPr>
          <p:cNvSpPr txBox="1">
            <a:spLocks/>
          </p:cNvSpPr>
          <p:nvPr/>
        </p:nvSpPr>
        <p:spPr>
          <a:xfrm>
            <a:off x="8870585" y="2365301"/>
            <a:ext cx="2767681"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Document Intelligence</a:t>
            </a:r>
          </a:p>
        </p:txBody>
      </p:sp>
      <p:sp>
        <p:nvSpPr>
          <p:cNvPr id="41" name="Title 1">
            <a:extLst>
              <a:ext uri="{FF2B5EF4-FFF2-40B4-BE49-F238E27FC236}">
                <a16:creationId xmlns:a16="http://schemas.microsoft.com/office/drawing/2014/main" id="{7FE7545C-189C-2FD2-6F90-85FDAD3231A9}"/>
              </a:ext>
            </a:extLst>
          </p:cNvPr>
          <p:cNvSpPr txBox="1">
            <a:spLocks/>
          </p:cNvSpPr>
          <p:nvPr/>
        </p:nvSpPr>
        <p:spPr>
          <a:xfrm>
            <a:off x="866291" y="3528673"/>
            <a:ext cx="1648593"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Translate</a:t>
            </a:r>
          </a:p>
        </p:txBody>
      </p:sp>
      <p:sp>
        <p:nvSpPr>
          <p:cNvPr id="49" name="Title 1">
            <a:extLst>
              <a:ext uri="{FF2B5EF4-FFF2-40B4-BE49-F238E27FC236}">
                <a16:creationId xmlns:a16="http://schemas.microsoft.com/office/drawing/2014/main" id="{A61C4A6F-D25C-C032-D196-E8AF5A7FDD5C}"/>
              </a:ext>
            </a:extLst>
          </p:cNvPr>
          <p:cNvSpPr txBox="1">
            <a:spLocks/>
          </p:cNvSpPr>
          <p:nvPr/>
        </p:nvSpPr>
        <p:spPr>
          <a:xfrm>
            <a:off x="9565422" y="3528673"/>
            <a:ext cx="2131289"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Content Safety</a:t>
            </a:r>
          </a:p>
        </p:txBody>
      </p:sp>
      <p:sp>
        <p:nvSpPr>
          <p:cNvPr id="43" name="Title 1">
            <a:extLst>
              <a:ext uri="{FF2B5EF4-FFF2-40B4-BE49-F238E27FC236}">
                <a16:creationId xmlns:a16="http://schemas.microsoft.com/office/drawing/2014/main" id="{F236C9D4-E85B-C981-E305-95E2B1D035F1}"/>
              </a:ext>
            </a:extLst>
          </p:cNvPr>
          <p:cNvSpPr txBox="1">
            <a:spLocks/>
          </p:cNvSpPr>
          <p:nvPr/>
        </p:nvSpPr>
        <p:spPr>
          <a:xfrm>
            <a:off x="598141" y="4726685"/>
            <a:ext cx="1718740"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Language</a:t>
            </a:r>
          </a:p>
        </p:txBody>
      </p:sp>
      <p:sp>
        <p:nvSpPr>
          <p:cNvPr id="51" name="Title 1">
            <a:extLst>
              <a:ext uri="{FF2B5EF4-FFF2-40B4-BE49-F238E27FC236}">
                <a16:creationId xmlns:a16="http://schemas.microsoft.com/office/drawing/2014/main" id="{6E26E80E-B4ED-ABF6-5FE4-0F3580243531}"/>
              </a:ext>
            </a:extLst>
          </p:cNvPr>
          <p:cNvSpPr txBox="1">
            <a:spLocks/>
          </p:cNvSpPr>
          <p:nvPr/>
        </p:nvSpPr>
        <p:spPr>
          <a:xfrm>
            <a:off x="9800449" y="4726685"/>
            <a:ext cx="2153154"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Machine Learning</a:t>
            </a:r>
          </a:p>
        </p:txBody>
      </p:sp>
      <p:sp>
        <p:nvSpPr>
          <p:cNvPr id="10" name="Arc 9">
            <a:extLst>
              <a:ext uri="{FF2B5EF4-FFF2-40B4-BE49-F238E27FC236}">
                <a16:creationId xmlns:a16="http://schemas.microsoft.com/office/drawing/2014/main" id="{197117D7-8CA5-1F31-1080-455B9AB867FB}"/>
              </a:ext>
              <a:ext uri="{C183D7F6-B498-43B3-948B-1728B52AA6E4}">
                <adec:decorative xmlns:adec="http://schemas.microsoft.com/office/drawing/2017/decorative" val="1"/>
              </a:ext>
            </a:extLst>
          </p:cNvPr>
          <p:cNvSpPr/>
          <p:nvPr/>
        </p:nvSpPr>
        <p:spPr bwMode="auto">
          <a:xfrm>
            <a:off x="2714655" y="1532910"/>
            <a:ext cx="6762690" cy="6762688"/>
          </a:xfrm>
          <a:prstGeom prst="arc">
            <a:avLst>
              <a:gd name="adj1" fmla="val 8695534"/>
              <a:gd name="adj2" fmla="val 2110012"/>
            </a:avLst>
          </a:prstGeom>
          <a:noFill/>
          <a:ln>
            <a:gradFill>
              <a:gsLst>
                <a:gs pos="50000">
                  <a:srgbClr val="657076"/>
                </a:gs>
                <a:gs pos="100000">
                  <a:srgbClr val="657076">
                    <a:alpha val="0"/>
                  </a:srgb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36E2105D-858E-C5CF-6A12-4C470CB4B8E6}"/>
              </a:ext>
              <a:ext uri="{C183D7F6-B498-43B3-948B-1728B52AA6E4}">
                <adec:decorative xmlns:adec="http://schemas.microsoft.com/office/drawing/2017/decorative" val="1"/>
              </a:ext>
            </a:extLst>
          </p:cNvPr>
          <p:cNvGrpSpPr/>
          <p:nvPr/>
        </p:nvGrpSpPr>
        <p:grpSpPr>
          <a:xfrm>
            <a:off x="2245435" y="1063688"/>
            <a:ext cx="7701132" cy="4388830"/>
            <a:chOff x="2245435" y="1353139"/>
            <a:chExt cx="7701132" cy="4388830"/>
          </a:xfrm>
        </p:grpSpPr>
        <p:sp>
          <p:nvSpPr>
            <p:cNvPr id="15" name="Oval 14">
              <a:extLst>
                <a:ext uri="{FF2B5EF4-FFF2-40B4-BE49-F238E27FC236}">
                  <a16:creationId xmlns:a16="http://schemas.microsoft.com/office/drawing/2014/main" id="{B37C9266-9AD7-8726-52DD-E4BB4393DA3A}"/>
                </a:ext>
              </a:extLst>
            </p:cNvPr>
            <p:cNvSpPr/>
            <p:nvPr/>
          </p:nvSpPr>
          <p:spPr bwMode="auto">
            <a:xfrm rot="5400000">
              <a:off x="5557737" y="1353139"/>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4" name="Oval 23">
              <a:extLst>
                <a:ext uri="{FF2B5EF4-FFF2-40B4-BE49-F238E27FC236}">
                  <a16:creationId xmlns:a16="http://schemas.microsoft.com/office/drawing/2014/main" id="{D806B8A5-FF09-100D-768B-6180F7ACA47C}"/>
                </a:ext>
              </a:extLst>
            </p:cNvPr>
            <p:cNvSpPr/>
            <p:nvPr/>
          </p:nvSpPr>
          <p:spPr bwMode="auto">
            <a:xfrm rot="17529524" flipH="1">
              <a:off x="6807051" y="1597777"/>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6" name="Oval 25">
              <a:extLst>
                <a:ext uri="{FF2B5EF4-FFF2-40B4-BE49-F238E27FC236}">
                  <a16:creationId xmlns:a16="http://schemas.microsoft.com/office/drawing/2014/main" id="{3D22E79C-6805-1F6E-5E29-47DD21544A42}"/>
                </a:ext>
              </a:extLst>
            </p:cNvPr>
            <p:cNvSpPr/>
            <p:nvPr/>
          </p:nvSpPr>
          <p:spPr bwMode="auto">
            <a:xfrm rot="18903222" flipH="1">
              <a:off x="7902083" y="2325486"/>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7" name="Oval 26">
              <a:extLst>
                <a:ext uri="{FF2B5EF4-FFF2-40B4-BE49-F238E27FC236}">
                  <a16:creationId xmlns:a16="http://schemas.microsoft.com/office/drawing/2014/main" id="{C05A3E4D-6029-F961-4E39-E1DCC89D6360}"/>
                </a:ext>
              </a:extLst>
            </p:cNvPr>
            <p:cNvSpPr/>
            <p:nvPr/>
          </p:nvSpPr>
          <p:spPr bwMode="auto">
            <a:xfrm rot="20247093" flipH="1">
              <a:off x="8616833" y="3395290"/>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8" name="Oval 27">
              <a:extLst>
                <a:ext uri="{FF2B5EF4-FFF2-40B4-BE49-F238E27FC236}">
                  <a16:creationId xmlns:a16="http://schemas.microsoft.com/office/drawing/2014/main" id="{61A7CFAD-8FD3-9949-2737-4DE22ADB9AA6}"/>
                </a:ext>
              </a:extLst>
            </p:cNvPr>
            <p:cNvSpPr/>
            <p:nvPr/>
          </p:nvSpPr>
          <p:spPr bwMode="auto">
            <a:xfrm>
              <a:off x="2245435" y="4665441"/>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9" name="Oval 28">
              <a:extLst>
                <a:ext uri="{FF2B5EF4-FFF2-40B4-BE49-F238E27FC236}">
                  <a16:creationId xmlns:a16="http://schemas.microsoft.com/office/drawing/2014/main" id="{1DAA2B1B-1568-1B6A-07A3-9F99D7575B56}"/>
                </a:ext>
              </a:extLst>
            </p:cNvPr>
            <p:cNvSpPr/>
            <p:nvPr/>
          </p:nvSpPr>
          <p:spPr bwMode="auto">
            <a:xfrm>
              <a:off x="8870040" y="4665441"/>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30" name="Oval 29">
              <a:extLst>
                <a:ext uri="{FF2B5EF4-FFF2-40B4-BE49-F238E27FC236}">
                  <a16:creationId xmlns:a16="http://schemas.microsoft.com/office/drawing/2014/main" id="{55810E11-F453-CD7F-5B8D-3D7C0E51D82A}"/>
                </a:ext>
              </a:extLst>
            </p:cNvPr>
            <p:cNvSpPr/>
            <p:nvPr/>
          </p:nvSpPr>
          <p:spPr bwMode="auto">
            <a:xfrm rot="4070476">
              <a:off x="4308424" y="1597777"/>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31" name="Oval 30">
              <a:extLst>
                <a:ext uri="{FF2B5EF4-FFF2-40B4-BE49-F238E27FC236}">
                  <a16:creationId xmlns:a16="http://schemas.microsoft.com/office/drawing/2014/main" id="{72428389-FCD4-1A12-6E19-6C49E1AA8C55}"/>
                </a:ext>
              </a:extLst>
            </p:cNvPr>
            <p:cNvSpPr/>
            <p:nvPr/>
          </p:nvSpPr>
          <p:spPr bwMode="auto">
            <a:xfrm rot="2696778">
              <a:off x="3213392" y="2325486"/>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32" name="Oval 31">
              <a:extLst>
                <a:ext uri="{FF2B5EF4-FFF2-40B4-BE49-F238E27FC236}">
                  <a16:creationId xmlns:a16="http://schemas.microsoft.com/office/drawing/2014/main" id="{3EBF3FA0-194C-B1D3-A06C-3890E00B990B}"/>
                </a:ext>
              </a:extLst>
            </p:cNvPr>
            <p:cNvSpPr/>
            <p:nvPr/>
          </p:nvSpPr>
          <p:spPr bwMode="auto">
            <a:xfrm rot="1352907">
              <a:off x="2498642" y="3395290"/>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grpSp>
      <p:pic>
        <p:nvPicPr>
          <p:cNvPr id="35" name="Graphic 34" descr="Microsoft Azure AI logo">
            <a:extLst>
              <a:ext uri="{FF2B5EF4-FFF2-40B4-BE49-F238E27FC236}">
                <a16:creationId xmlns:a16="http://schemas.microsoft.com/office/drawing/2014/main" id="{693F91BE-DEE8-758D-7199-4F4F96481B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6230" y="2849068"/>
            <a:ext cx="1890068" cy="1890068"/>
          </a:xfrm>
          <a:prstGeom prst="rect">
            <a:avLst/>
          </a:prstGeom>
        </p:spPr>
      </p:pic>
      <p:pic>
        <p:nvPicPr>
          <p:cNvPr id="36" name="Picture 35">
            <a:extLst>
              <a:ext uri="{FF2B5EF4-FFF2-40B4-BE49-F238E27FC236}">
                <a16:creationId xmlns:a16="http://schemas.microsoft.com/office/drawing/2014/main" id="{88E5EF0B-170F-0CF3-5CD1-E249E109A04E}"/>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4466586" y="1428903"/>
            <a:ext cx="761493" cy="761493"/>
          </a:xfrm>
          <a:prstGeom prst="rect">
            <a:avLst/>
          </a:prstGeom>
        </p:spPr>
      </p:pic>
      <p:pic>
        <p:nvPicPr>
          <p:cNvPr id="38" name="Picture 37">
            <a:extLst>
              <a:ext uri="{FF2B5EF4-FFF2-40B4-BE49-F238E27FC236}">
                <a16:creationId xmlns:a16="http://schemas.microsoft.com/office/drawing/2014/main" id="{4C6F1CD2-4583-B66D-EEC9-163D3671DCA3}"/>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3373297" y="2177700"/>
            <a:ext cx="761493" cy="761493"/>
          </a:xfrm>
          <a:prstGeom prst="rect">
            <a:avLst/>
          </a:prstGeom>
        </p:spPr>
      </p:pic>
      <p:pic>
        <p:nvPicPr>
          <p:cNvPr id="40" name="Picture 39">
            <a:extLst>
              <a:ext uri="{FF2B5EF4-FFF2-40B4-BE49-F238E27FC236}">
                <a16:creationId xmlns:a16="http://schemas.microsoft.com/office/drawing/2014/main" id="{EFDE2796-C643-A804-84D6-47CF136FFDAC}"/>
              </a:ext>
              <a:ext uri="{C183D7F6-B498-43B3-948B-1728B52AA6E4}">
                <adec:decorative xmlns:adec="http://schemas.microsoft.com/office/drawing/2017/decorative" val="1"/>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2625366" y="3263356"/>
            <a:ext cx="761493" cy="761493"/>
          </a:xfrm>
          <a:prstGeom prst="rect">
            <a:avLst/>
          </a:prstGeom>
        </p:spPr>
      </p:pic>
      <p:pic>
        <p:nvPicPr>
          <p:cNvPr id="42" name="Picture 41">
            <a:extLst>
              <a:ext uri="{FF2B5EF4-FFF2-40B4-BE49-F238E27FC236}">
                <a16:creationId xmlns:a16="http://schemas.microsoft.com/office/drawing/2014/main" id="{6489BCC4-EDA5-99D6-D5C7-64F3B7083457}"/>
              </a:ext>
              <a:ext uri="{C183D7F6-B498-43B3-948B-1728B52AA6E4}">
                <adec:decorative xmlns:adec="http://schemas.microsoft.com/office/drawing/2017/decorative" val="1"/>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2341994" y="4511737"/>
            <a:ext cx="761493" cy="761493"/>
          </a:xfrm>
          <a:prstGeom prst="rect">
            <a:avLst/>
          </a:prstGeom>
        </p:spPr>
      </p:pic>
      <p:pic>
        <p:nvPicPr>
          <p:cNvPr id="52" name="Graphic 51">
            <a:extLst>
              <a:ext uri="{FF2B5EF4-FFF2-40B4-BE49-F238E27FC236}">
                <a16:creationId xmlns:a16="http://schemas.microsoft.com/office/drawing/2014/main" id="{9AE29119-6C03-4223-8859-735CF4B3A1E7}"/>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92773" y="1278752"/>
            <a:ext cx="606455" cy="606455"/>
          </a:xfrm>
          <a:prstGeom prst="rect">
            <a:avLst/>
          </a:prstGeom>
        </p:spPr>
      </p:pic>
      <p:pic>
        <p:nvPicPr>
          <p:cNvPr id="44" name="Picture 43">
            <a:extLst>
              <a:ext uri="{FF2B5EF4-FFF2-40B4-BE49-F238E27FC236}">
                <a16:creationId xmlns:a16="http://schemas.microsoft.com/office/drawing/2014/main" id="{185ACAA7-F499-FC82-49AE-48D62BD46F5E}"/>
              </a:ext>
              <a:ext uri="{C183D7F6-B498-43B3-948B-1728B52AA6E4}">
                <adec:decorative xmlns:adec="http://schemas.microsoft.com/office/drawing/2017/decorative" val="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951339" y="1428903"/>
            <a:ext cx="761493" cy="761493"/>
          </a:xfrm>
          <a:prstGeom prst="rect">
            <a:avLst/>
          </a:prstGeom>
        </p:spPr>
      </p:pic>
      <p:pic>
        <p:nvPicPr>
          <p:cNvPr id="46" name="Picture 45">
            <a:extLst>
              <a:ext uri="{FF2B5EF4-FFF2-40B4-BE49-F238E27FC236}">
                <a16:creationId xmlns:a16="http://schemas.microsoft.com/office/drawing/2014/main" id="{3EDAD96D-30A9-72E1-0F54-B34B36D49E0D}"/>
              </a:ext>
              <a:ext uri="{C183D7F6-B498-43B3-948B-1728B52AA6E4}">
                <adec:decorative xmlns:adec="http://schemas.microsoft.com/office/drawing/2017/decorative" val="1"/>
              </a:ext>
            </a:extLst>
          </p:cNvPr>
          <p:cNvPicPr>
            <a:picLocks noChangeAspect="1"/>
          </p:cNvPicPr>
          <p:nvPr/>
        </p:nvPicPr>
        <p:blipFill>
          <a:blip r:embed="rId12" cstate="email">
            <a:extLst>
              <a:ext uri="{28A0092B-C50C-407E-A947-70E740481C1C}">
                <a14:useLocalDpi xmlns:a14="http://schemas.microsoft.com/office/drawing/2010/main"/>
              </a:ext>
            </a:extLst>
          </a:blip>
          <a:srcRect/>
          <a:stretch/>
        </p:blipFill>
        <p:spPr>
          <a:xfrm>
            <a:off x="8034246" y="2177700"/>
            <a:ext cx="761493" cy="761493"/>
          </a:xfrm>
          <a:prstGeom prst="rect">
            <a:avLst/>
          </a:prstGeom>
        </p:spPr>
      </p:pic>
      <p:pic>
        <p:nvPicPr>
          <p:cNvPr id="48" name="Picture 47">
            <a:extLst>
              <a:ext uri="{FF2B5EF4-FFF2-40B4-BE49-F238E27FC236}">
                <a16:creationId xmlns:a16="http://schemas.microsoft.com/office/drawing/2014/main" id="{4FA5E381-7010-F7A5-5160-570F6B025DA5}"/>
              </a:ext>
              <a:ext uri="{C183D7F6-B498-43B3-948B-1728B52AA6E4}">
                <adec:decorative xmlns:adec="http://schemas.microsoft.com/office/drawing/2017/decorative" val="1"/>
              </a:ext>
            </a:extLst>
          </p:cNvPr>
          <p:cNvPicPr>
            <a:picLocks noChangeAspect="1"/>
          </p:cNvPicPr>
          <p:nvPr/>
        </p:nvPicPr>
        <p:blipFill>
          <a:blip r:embed="rId13" cstate="email">
            <a:extLst>
              <a:ext uri="{28A0092B-C50C-407E-A947-70E740481C1C}">
                <a14:useLocalDpi xmlns:a14="http://schemas.microsoft.com/office/drawing/2010/main"/>
              </a:ext>
            </a:extLst>
          </a:blip>
          <a:srcRect/>
          <a:stretch/>
        </p:blipFill>
        <p:spPr>
          <a:xfrm>
            <a:off x="8774349" y="3288709"/>
            <a:ext cx="761493" cy="761493"/>
          </a:xfrm>
          <a:prstGeom prst="rect">
            <a:avLst/>
          </a:prstGeom>
        </p:spPr>
      </p:pic>
      <p:pic>
        <p:nvPicPr>
          <p:cNvPr id="50" name="Picture 49">
            <a:extLst>
              <a:ext uri="{FF2B5EF4-FFF2-40B4-BE49-F238E27FC236}">
                <a16:creationId xmlns:a16="http://schemas.microsoft.com/office/drawing/2014/main" id="{D4729D80-BAA8-AEFF-625A-6CF11313C733}"/>
              </a:ext>
              <a:ext uri="{C183D7F6-B498-43B3-948B-1728B52AA6E4}">
                <adec:decorative xmlns:adec="http://schemas.microsoft.com/office/drawing/2017/decorative" val="1"/>
              </a:ext>
            </a:extLst>
          </p:cNvPr>
          <p:cNvPicPr>
            <a:picLocks noChangeAspect="1"/>
          </p:cNvPicPr>
          <p:nvPr/>
        </p:nvPicPr>
        <p:blipFill>
          <a:blip r:embed="rId14" cstate="email">
            <a:extLst>
              <a:ext uri="{28A0092B-C50C-407E-A947-70E740481C1C}">
                <a14:useLocalDpi xmlns:a14="http://schemas.microsoft.com/office/drawing/2010/main"/>
              </a:ext>
            </a:extLst>
          </a:blip>
          <a:srcRect/>
          <a:stretch/>
        </p:blipFill>
        <p:spPr>
          <a:xfrm>
            <a:off x="9057645" y="4511738"/>
            <a:ext cx="761493" cy="761493"/>
          </a:xfrm>
          <a:prstGeom prst="rect">
            <a:avLst/>
          </a:prstGeom>
        </p:spPr>
      </p:pic>
    </p:spTree>
    <p:extLst>
      <p:ext uri="{BB962C8B-B14F-4D97-AF65-F5344CB8AC3E}">
        <p14:creationId xmlns:p14="http://schemas.microsoft.com/office/powerpoint/2010/main" val="1912566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6" presetClass="emph" presetSubtype="0" fill="hold" nodeType="withEffect">
                                  <p:stCondLst>
                                    <p:cond delay="0"/>
                                  </p:stCondLst>
                                  <p:childTnLst>
                                    <p:animScale>
                                      <p:cBhvr>
                                        <p:cTn id="9" dur="10" fill="hold"/>
                                        <p:tgtEl>
                                          <p:spTgt spid="35"/>
                                        </p:tgtEl>
                                      </p:cBhvr>
                                      <p:by x="80000" y="80000"/>
                                    </p:animScale>
                                  </p:childTnLst>
                                </p:cTn>
                              </p:par>
                              <p:par>
                                <p:cTn id="10" presetID="6" presetClass="emph" presetSubtype="0" decel="100000" fill="hold" nodeType="withEffect">
                                  <p:stCondLst>
                                    <p:cond delay="0"/>
                                  </p:stCondLst>
                                  <p:childTnLst>
                                    <p:animScale>
                                      <p:cBhvr>
                                        <p:cTn id="11" dur="500" fill="hold"/>
                                        <p:tgtEl>
                                          <p:spTgt spid="35"/>
                                        </p:tgtEl>
                                      </p:cBhvr>
                                      <p:by x="125000" y="125000"/>
                                    </p:animScale>
                                  </p:childTnLst>
                                </p:cTn>
                              </p:par>
                              <p:par>
                                <p:cTn id="12" presetID="10" presetClass="entr" presetSubtype="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42" presetClass="path" presetSubtype="0" decel="100000" fill="hold" grpId="1" nodeType="withEffect">
                                  <p:stCondLst>
                                    <p:cond delay="0"/>
                                  </p:stCondLst>
                                  <p:childTnLst>
                                    <p:animMotion origin="layout" path="M -4.58333E-6 -4.07407E-6 L -4.58333E-6 0.05255 " pathEditMode="relative" rAng="0" ptsTypes="AA">
                                      <p:cBhvr>
                                        <p:cTn id="16" dur="500" spd="-100000" fill="hold"/>
                                        <p:tgtEl>
                                          <p:spTgt spid="33"/>
                                        </p:tgtEl>
                                        <p:attrNameLst>
                                          <p:attrName>ppt_x</p:attrName>
                                          <p:attrName>ppt_y</p:attrName>
                                        </p:attrNameLst>
                                      </p:cBhvr>
                                      <p:rCtr x="0" y="2616"/>
                                    </p:animMotion>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par>
                                <p:cTn id="62" presetID="10" presetClass="entr" presetSubtype="0" fill="hold"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fade">
                                      <p:cBhvr>
                                        <p:cTn id="64" dur="500"/>
                                        <p:tgtEl>
                                          <p:spTgt spid="5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fade">
                                      <p:cBhvr>
                                        <p:cTn id="7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53" grpId="0"/>
      <p:bldP spid="37" grpId="0"/>
      <p:bldP spid="45" grpId="0"/>
      <p:bldP spid="39" grpId="0"/>
      <p:bldP spid="47" grpId="0"/>
      <p:bldP spid="41" grpId="0"/>
      <p:bldP spid="49" grpId="0"/>
      <p:bldP spid="43" grpId="0"/>
      <p:bldP spid="51" grpId="0"/>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7DBC6F34-031B-BB6B-1AED-2B9D4B77CB3C}"/>
              </a:ext>
              <a:ext uri="{C183D7F6-B498-43B3-948B-1728B52AA6E4}">
                <adec:decorative xmlns:adec="http://schemas.microsoft.com/office/drawing/2017/decorative" val="1"/>
              </a:ext>
            </a:extLst>
          </p:cNvPr>
          <p:cNvSpPr/>
          <p:nvPr/>
        </p:nvSpPr>
        <p:spPr bwMode="auto">
          <a:xfrm>
            <a:off x="587071" y="1403330"/>
            <a:ext cx="11022317" cy="4865708"/>
          </a:xfrm>
          <a:prstGeom prst="roundRect">
            <a:avLst>
              <a:gd name="adj" fmla="val 5236"/>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63" fontAlgn="base">
              <a:spcBef>
                <a:spcPct val="0"/>
              </a:spcBef>
              <a:spcAft>
                <a:spcPct val="0"/>
              </a:spcAft>
              <a:defRPr/>
            </a:pPr>
            <a:endParaRPr lang="en-US" sz="1999" err="1">
              <a:solidFill>
                <a:srgbClr val="091F2C"/>
              </a:solidFill>
              <a:latin typeface="Segoe UI"/>
              <a:ea typeface="Segoe UI" pitchFamily="34" charset="0"/>
              <a:cs typeface="Segoe UI" pitchFamily="34" charset="0"/>
            </a:endParaRPr>
          </a:p>
        </p:txBody>
      </p:sp>
      <p:sp>
        <p:nvSpPr>
          <p:cNvPr id="4" name="Rounded Rectangle 64">
            <a:extLst>
              <a:ext uri="{FF2B5EF4-FFF2-40B4-BE49-F238E27FC236}">
                <a16:creationId xmlns:a16="http://schemas.microsoft.com/office/drawing/2014/main" id="{EE60A726-5AC7-21ED-AC1D-67BF24939BE0}"/>
              </a:ext>
              <a:ext uri="{C183D7F6-B498-43B3-948B-1728B52AA6E4}">
                <adec:decorative xmlns:adec="http://schemas.microsoft.com/office/drawing/2017/decorative" val="1"/>
              </a:ext>
            </a:extLst>
          </p:cNvPr>
          <p:cNvSpPr/>
          <p:nvPr/>
        </p:nvSpPr>
        <p:spPr bwMode="auto">
          <a:xfrm>
            <a:off x="762001" y="2103000"/>
            <a:ext cx="10672458" cy="3995630"/>
          </a:xfrm>
          <a:prstGeom prst="roundRect">
            <a:avLst>
              <a:gd name="adj" fmla="val 3991"/>
            </a:avLst>
          </a:prstGeom>
          <a:solidFill>
            <a:schemeClr val="bg1"/>
          </a:solid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23" rIns="0" bIns="0" numCol="1" spcCol="0" rtlCol="0" fromWordArt="0" anchor="ctr" anchorCtr="0" forceAA="0" compatLnSpc="1">
            <a:prstTxWarp prst="textNoShape">
              <a:avLst/>
            </a:prstTxWarp>
            <a:noAutofit/>
          </a:bodyPr>
          <a:lstStyle/>
          <a:p>
            <a:pPr algn="ctr" defTabSz="811469">
              <a:spcBef>
                <a:spcPts val="174"/>
              </a:spcBef>
            </a:pPr>
            <a:endParaRPr lang="en-US" sz="2400" err="1">
              <a:gradFill>
                <a:gsLst>
                  <a:gs pos="41958">
                    <a:srgbClr val="FFFFFF"/>
                  </a:gs>
                  <a:gs pos="63000">
                    <a:srgbClr val="FFFFFF"/>
                  </a:gs>
                </a:gsLst>
                <a:lin ang="0" scaled="0"/>
              </a:gradFill>
              <a:latin typeface="Segoe UI Variable Display Semib" pitchFamily="2" charset="0"/>
            </a:endParaRPr>
          </a:p>
        </p:txBody>
      </p:sp>
      <p:cxnSp>
        <p:nvCxnSpPr>
          <p:cNvPr id="5" name="Straight Connector 4">
            <a:extLst>
              <a:ext uri="{FF2B5EF4-FFF2-40B4-BE49-F238E27FC236}">
                <a16:creationId xmlns:a16="http://schemas.microsoft.com/office/drawing/2014/main" id="{3358C123-9C2C-8E29-7D29-E8278B598D36}"/>
              </a:ext>
              <a:ext uri="{C183D7F6-B498-43B3-948B-1728B52AA6E4}">
                <adec:decorative xmlns:adec="http://schemas.microsoft.com/office/drawing/2017/decorative" val="1"/>
              </a:ext>
            </a:extLst>
          </p:cNvPr>
          <p:cNvCxnSpPr>
            <a:cxnSpLocks/>
          </p:cNvCxnSpPr>
          <p:nvPr/>
        </p:nvCxnSpPr>
        <p:spPr>
          <a:xfrm>
            <a:off x="768350" y="4712082"/>
            <a:ext cx="10655300" cy="0"/>
          </a:xfrm>
          <a:prstGeom prst="line">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E0ED8CB6-0E3F-C115-A0D4-41B5775336E4}"/>
              </a:ext>
              <a:ext uri="{C183D7F6-B498-43B3-948B-1728B52AA6E4}">
                <adec:decorative xmlns:adec="http://schemas.microsoft.com/office/drawing/2017/decorative" val="1"/>
              </a:ext>
            </a:extLst>
          </p:cNvPr>
          <p:cNvGrpSpPr/>
          <p:nvPr/>
        </p:nvGrpSpPr>
        <p:grpSpPr>
          <a:xfrm>
            <a:off x="4286703" y="2102998"/>
            <a:ext cx="3636996" cy="2609084"/>
            <a:chOff x="4284797" y="1550838"/>
            <a:chExt cx="3637944" cy="3117573"/>
          </a:xfrm>
        </p:grpSpPr>
        <p:cxnSp>
          <p:nvCxnSpPr>
            <p:cNvPr id="7" name="Straight Connector 6">
              <a:extLst>
                <a:ext uri="{FF2B5EF4-FFF2-40B4-BE49-F238E27FC236}">
                  <a16:creationId xmlns:a16="http://schemas.microsoft.com/office/drawing/2014/main" id="{22C20550-33C5-D1C9-8128-0BE3722CAD6D}"/>
                </a:ext>
              </a:extLst>
            </p:cNvPr>
            <p:cNvCxnSpPr>
              <a:cxnSpLocks/>
            </p:cNvCxnSpPr>
            <p:nvPr/>
          </p:nvCxnSpPr>
          <p:spPr>
            <a:xfrm>
              <a:off x="4284797" y="1563538"/>
              <a:ext cx="0" cy="3104873"/>
            </a:xfrm>
            <a:prstGeom prst="line">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 name="Straight Connector 7">
              <a:extLst>
                <a:ext uri="{FF2B5EF4-FFF2-40B4-BE49-F238E27FC236}">
                  <a16:creationId xmlns:a16="http://schemas.microsoft.com/office/drawing/2014/main" id="{59FB2D27-F1C5-D8E7-A973-97C6859A5AD9}"/>
                </a:ext>
              </a:extLst>
            </p:cNvPr>
            <p:cNvCxnSpPr>
              <a:cxnSpLocks/>
            </p:cNvCxnSpPr>
            <p:nvPr/>
          </p:nvCxnSpPr>
          <p:spPr>
            <a:xfrm>
              <a:off x="7922741" y="1550838"/>
              <a:ext cx="0" cy="3117573"/>
            </a:xfrm>
            <a:prstGeom prst="line">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29" name="Freeform: Shape 28" hidden="1">
            <a:extLst>
              <a:ext uri="{FF2B5EF4-FFF2-40B4-BE49-F238E27FC236}">
                <a16:creationId xmlns:a16="http://schemas.microsoft.com/office/drawing/2014/main" id="{BC5CED92-3066-6007-C340-0291AD14C933}"/>
              </a:ext>
              <a:ext uri="{C183D7F6-B498-43B3-948B-1728B52AA6E4}">
                <adec:decorative xmlns:adec="http://schemas.microsoft.com/office/drawing/2017/decorative" val="1"/>
              </a:ext>
            </a:extLst>
          </p:cNvPr>
          <p:cNvSpPr/>
          <p:nvPr/>
        </p:nvSpPr>
        <p:spPr>
          <a:xfrm>
            <a:off x="9410929" y="2471008"/>
            <a:ext cx="611312" cy="641878"/>
          </a:xfrm>
          <a:custGeom>
            <a:avLst/>
            <a:gdLst>
              <a:gd name="connsiteX0" fmla="*/ 534879 w 611312"/>
              <a:gd name="connsiteY0" fmla="*/ 397325 h 641878"/>
              <a:gd name="connsiteX1" fmla="*/ 524078 w 611312"/>
              <a:gd name="connsiteY1" fmla="*/ 401815 h 641878"/>
              <a:gd name="connsiteX2" fmla="*/ 412636 w 611312"/>
              <a:gd name="connsiteY2" fmla="*/ 513287 h 641878"/>
              <a:gd name="connsiteX3" fmla="*/ 362325 w 611312"/>
              <a:gd name="connsiteY3" fmla="*/ 462945 h 641878"/>
              <a:gd name="connsiteX4" fmla="*/ 340685 w 611312"/>
              <a:gd name="connsiteY4" fmla="*/ 462945 h 641878"/>
              <a:gd name="connsiteX5" fmla="*/ 340685 w 611312"/>
              <a:gd name="connsiteY5" fmla="*/ 484587 h 641878"/>
              <a:gd name="connsiteX6" fmla="*/ 401816 w 611312"/>
              <a:gd name="connsiteY6" fmla="*/ 545718 h 641878"/>
              <a:gd name="connsiteX7" fmla="*/ 401844 w 611312"/>
              <a:gd name="connsiteY7" fmla="*/ 545745 h 641878"/>
              <a:gd name="connsiteX8" fmla="*/ 423456 w 611312"/>
              <a:gd name="connsiteY8" fmla="*/ 545718 h 641878"/>
              <a:gd name="connsiteX9" fmla="*/ 545718 w 611312"/>
              <a:gd name="connsiteY9" fmla="*/ 423455 h 641878"/>
              <a:gd name="connsiteX10" fmla="*/ 545745 w 611312"/>
              <a:gd name="connsiteY10" fmla="*/ 423428 h 641878"/>
              <a:gd name="connsiteX11" fmla="*/ 545718 w 611312"/>
              <a:gd name="connsiteY11" fmla="*/ 401815 h 641878"/>
              <a:gd name="connsiteX12" fmla="*/ 545690 w 611312"/>
              <a:gd name="connsiteY12" fmla="*/ 401786 h 641878"/>
              <a:gd name="connsiteX13" fmla="*/ 534879 w 611312"/>
              <a:gd name="connsiteY13" fmla="*/ 397325 h 641878"/>
              <a:gd name="connsiteX14" fmla="*/ 443202 w 611312"/>
              <a:gd name="connsiteY14" fmla="*/ 305655 h 641878"/>
              <a:gd name="connsiteX15" fmla="*/ 611312 w 611312"/>
              <a:gd name="connsiteY15" fmla="*/ 473765 h 641878"/>
              <a:gd name="connsiteX16" fmla="*/ 443202 w 611312"/>
              <a:gd name="connsiteY16" fmla="*/ 641878 h 641878"/>
              <a:gd name="connsiteX17" fmla="*/ 275090 w 611312"/>
              <a:gd name="connsiteY17" fmla="*/ 473765 h 641878"/>
              <a:gd name="connsiteX18" fmla="*/ 443202 w 611312"/>
              <a:gd name="connsiteY18" fmla="*/ 305655 h 641878"/>
              <a:gd name="connsiteX19" fmla="*/ 275091 w 611312"/>
              <a:gd name="connsiteY19" fmla="*/ 0 h 641878"/>
              <a:gd name="connsiteX20" fmla="*/ 288845 w 611312"/>
              <a:gd name="connsiteY20" fmla="*/ 4584 h 641878"/>
              <a:gd name="connsiteX21" fmla="*/ 527257 w 611312"/>
              <a:gd name="connsiteY21" fmla="*/ 91696 h 641878"/>
              <a:gd name="connsiteX22" fmla="*/ 550181 w 611312"/>
              <a:gd name="connsiteY22" fmla="*/ 114620 h 641878"/>
              <a:gd name="connsiteX23" fmla="*/ 550181 w 611312"/>
              <a:gd name="connsiteY23" fmla="*/ 275090 h 641878"/>
              <a:gd name="connsiteX24" fmla="*/ 548958 w 611312"/>
              <a:gd name="connsiteY24" fmla="*/ 305534 h 641878"/>
              <a:gd name="connsiteX25" fmla="*/ 274980 w 611312"/>
              <a:gd name="connsiteY25" fmla="*/ 367825 h 641878"/>
              <a:gd name="connsiteX26" fmla="*/ 294347 w 611312"/>
              <a:gd name="connsiteY26" fmla="*/ 605352 h 641878"/>
              <a:gd name="connsiteX27" fmla="*/ 283496 w 611312"/>
              <a:gd name="connsiteY27" fmla="*/ 609723 h 641878"/>
              <a:gd name="connsiteX28" fmla="*/ 266685 w 611312"/>
              <a:gd name="connsiteY28" fmla="*/ 609723 h 641878"/>
              <a:gd name="connsiteX29" fmla="*/ 0 w 611312"/>
              <a:gd name="connsiteY29" fmla="*/ 275090 h 641878"/>
              <a:gd name="connsiteX30" fmla="*/ 0 w 611312"/>
              <a:gd name="connsiteY30" fmla="*/ 114620 h 641878"/>
              <a:gd name="connsiteX31" fmla="*/ 22924 w 611312"/>
              <a:gd name="connsiteY31" fmla="*/ 91696 h 641878"/>
              <a:gd name="connsiteX32" fmla="*/ 261336 w 611312"/>
              <a:gd name="connsiteY32" fmla="*/ 4584 h 641878"/>
              <a:gd name="connsiteX33" fmla="*/ 275091 w 611312"/>
              <a:gd name="connsiteY33" fmla="*/ 0 h 641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11312" h="641878">
                <a:moveTo>
                  <a:pt x="534879" y="397325"/>
                </a:moveTo>
                <a:cubicBezTo>
                  <a:pt x="530968" y="397330"/>
                  <a:pt x="527057" y="398828"/>
                  <a:pt x="524078" y="401815"/>
                </a:cubicBezTo>
                <a:lnTo>
                  <a:pt x="412636" y="513287"/>
                </a:lnTo>
                <a:lnTo>
                  <a:pt x="362325" y="462945"/>
                </a:lnTo>
                <a:cubicBezTo>
                  <a:pt x="356350" y="456971"/>
                  <a:pt x="346661" y="456971"/>
                  <a:pt x="340685" y="462945"/>
                </a:cubicBezTo>
                <a:cubicBezTo>
                  <a:pt x="334709" y="468921"/>
                  <a:pt x="334709" y="478611"/>
                  <a:pt x="340685" y="484587"/>
                </a:cubicBezTo>
                <a:lnTo>
                  <a:pt x="401816" y="545718"/>
                </a:lnTo>
                <a:cubicBezTo>
                  <a:pt x="401824" y="545726"/>
                  <a:pt x="401833" y="545736"/>
                  <a:pt x="401844" y="545745"/>
                </a:cubicBezTo>
                <a:cubicBezTo>
                  <a:pt x="407817" y="551705"/>
                  <a:pt x="417496" y="551694"/>
                  <a:pt x="423456" y="545718"/>
                </a:cubicBezTo>
                <a:lnTo>
                  <a:pt x="545718" y="423455"/>
                </a:lnTo>
                <a:cubicBezTo>
                  <a:pt x="545728" y="423446"/>
                  <a:pt x="545736" y="423437"/>
                  <a:pt x="545745" y="423428"/>
                </a:cubicBezTo>
                <a:cubicBezTo>
                  <a:pt x="551707" y="417452"/>
                  <a:pt x="551694" y="407775"/>
                  <a:pt x="545718" y="401815"/>
                </a:cubicBezTo>
                <a:cubicBezTo>
                  <a:pt x="545710" y="401806"/>
                  <a:pt x="545701" y="401796"/>
                  <a:pt x="545690" y="401786"/>
                </a:cubicBezTo>
                <a:cubicBezTo>
                  <a:pt x="542704" y="398807"/>
                  <a:pt x="538790" y="397320"/>
                  <a:pt x="534879" y="397325"/>
                </a:cubicBezTo>
                <a:close/>
                <a:moveTo>
                  <a:pt x="443202" y="305655"/>
                </a:moveTo>
                <a:cubicBezTo>
                  <a:pt x="536048" y="305655"/>
                  <a:pt x="611312" y="380920"/>
                  <a:pt x="611312" y="473765"/>
                </a:cubicBezTo>
                <a:cubicBezTo>
                  <a:pt x="611312" y="566613"/>
                  <a:pt x="536048" y="641878"/>
                  <a:pt x="443202" y="641878"/>
                </a:cubicBezTo>
                <a:cubicBezTo>
                  <a:pt x="350356" y="641878"/>
                  <a:pt x="275090" y="566613"/>
                  <a:pt x="275090" y="473765"/>
                </a:cubicBezTo>
                <a:cubicBezTo>
                  <a:pt x="275090" y="380920"/>
                  <a:pt x="350356" y="305655"/>
                  <a:pt x="443202" y="305655"/>
                </a:cubicBezTo>
                <a:close/>
                <a:moveTo>
                  <a:pt x="275091" y="0"/>
                </a:moveTo>
                <a:cubicBezTo>
                  <a:pt x="279930" y="0"/>
                  <a:pt x="284769" y="1528"/>
                  <a:pt x="288845" y="4584"/>
                </a:cubicBezTo>
                <a:cubicBezTo>
                  <a:pt x="366543" y="62872"/>
                  <a:pt x="445861" y="91696"/>
                  <a:pt x="527257" y="91696"/>
                </a:cubicBezTo>
                <a:cubicBezTo>
                  <a:pt x="539917" y="91696"/>
                  <a:pt x="550181" y="101959"/>
                  <a:pt x="550181" y="114620"/>
                </a:cubicBezTo>
                <a:lnTo>
                  <a:pt x="550181" y="275090"/>
                </a:lnTo>
                <a:cubicBezTo>
                  <a:pt x="550181" y="285420"/>
                  <a:pt x="549753" y="295569"/>
                  <a:pt x="548958" y="305534"/>
                </a:cubicBezTo>
                <a:cubicBezTo>
                  <a:pt x="456100" y="247077"/>
                  <a:pt x="333434" y="274967"/>
                  <a:pt x="274980" y="367825"/>
                </a:cubicBezTo>
                <a:cubicBezTo>
                  <a:pt x="227961" y="442514"/>
                  <a:pt x="235850" y="539266"/>
                  <a:pt x="294347" y="605352"/>
                </a:cubicBezTo>
                <a:lnTo>
                  <a:pt x="283496" y="609723"/>
                </a:lnTo>
                <a:cubicBezTo>
                  <a:pt x="278095" y="611850"/>
                  <a:pt x="272086" y="611850"/>
                  <a:pt x="266685" y="609723"/>
                </a:cubicBezTo>
                <a:cubicBezTo>
                  <a:pt x="90412" y="540277"/>
                  <a:pt x="0" y="427918"/>
                  <a:pt x="0" y="275090"/>
                </a:cubicBezTo>
                <a:lnTo>
                  <a:pt x="0" y="114620"/>
                </a:lnTo>
                <a:cubicBezTo>
                  <a:pt x="0" y="101959"/>
                  <a:pt x="10263" y="91696"/>
                  <a:pt x="22924" y="91696"/>
                </a:cubicBezTo>
                <a:cubicBezTo>
                  <a:pt x="104320" y="91696"/>
                  <a:pt x="183638" y="62872"/>
                  <a:pt x="261336" y="4584"/>
                </a:cubicBezTo>
                <a:cubicBezTo>
                  <a:pt x="265411" y="1528"/>
                  <a:pt x="270251" y="0"/>
                  <a:pt x="275091" y="0"/>
                </a:cubicBezTo>
                <a:close/>
              </a:path>
            </a:pathLst>
          </a:custGeom>
          <a:gradFill flip="none" rotWithShape="1">
            <a:gsLst>
              <a:gs pos="0">
                <a:srgbClr val="C03BC4"/>
              </a:gs>
              <a:gs pos="100000">
                <a:srgbClr val="8DC8E8"/>
              </a:gs>
              <a:gs pos="53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a:scene3d>
            <a:camera prst="orthographicFront"/>
            <a:lightRig rig="threePt" dir="t"/>
          </a:scene3d>
          <a:sp3d>
            <a:bevelT w="19050" h="63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sp>
        <p:nvSpPr>
          <p:cNvPr id="16" name="Title 6">
            <a:extLst>
              <a:ext uri="{FF2B5EF4-FFF2-40B4-BE49-F238E27FC236}">
                <a16:creationId xmlns:a16="http://schemas.microsoft.com/office/drawing/2014/main" id="{FFB92053-434B-1DFD-6CE4-1CE20FB7663F}"/>
              </a:ext>
            </a:extLst>
          </p:cNvPr>
          <p:cNvSpPr txBox="1">
            <a:spLocks noGrp="1"/>
          </p:cNvSpPr>
          <p:nvPr>
            <p:ph type="title"/>
          </p:nvPr>
        </p:nvSpPr>
        <p:spPr>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491019" fontAlgn="base">
              <a:spcBef>
                <a:spcPct val="0"/>
              </a:spcBef>
              <a:spcAft>
                <a:spcPct val="0"/>
              </a:spcAft>
              <a:defRPr sz="4800">
                <a:gradFill>
                  <a:gsLst>
                    <a:gs pos="1399">
                      <a:srgbClr val="FFFFFF"/>
                    </a:gs>
                    <a:gs pos="12587">
                      <a:srgbClr val="FFFFFF"/>
                    </a:gs>
                  </a:gsLst>
                  <a:path path="circle">
                    <a:fillToRect l="100000" t="100000"/>
                  </a:path>
                </a:gradFill>
                <a:latin typeface="Segoe UI Variable Display Semib" pitchFamily="2" charset="0"/>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490856"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gradFill>
                  <a:gsLst>
                    <a:gs pos="1399">
                      <a:srgbClr val="FFFFFF"/>
                    </a:gs>
                    <a:gs pos="12587">
                      <a:srgbClr val="FFFFFF"/>
                    </a:gs>
                  </a:gsLst>
                  <a:path path="circle">
                    <a:fillToRect l="100000" t="100000"/>
                  </a:path>
                </a:gradFill>
                <a:effectLst/>
                <a:uLnTx/>
                <a:uFillTx/>
                <a:latin typeface="Segoe UI Semibold"/>
                <a:cs typeface="Segoe UI"/>
              </a:rPr>
              <a:t>Azure AI</a:t>
            </a:r>
            <a:endParaRPr lang="en-US" sz="3600" b="1" i="0" u="none" strike="noStrike" kern="1200" cap="none" spc="0" normalizeH="0" baseline="0" noProof="0">
              <a:ln>
                <a:noFill/>
              </a:ln>
              <a:effectLst/>
              <a:uLnTx/>
              <a:uFillTx/>
              <a:latin typeface="Segoe UI Semibold"/>
              <a:cs typeface="Segoe UI"/>
            </a:endParaRPr>
          </a:p>
        </p:txBody>
      </p:sp>
      <p:sp>
        <p:nvSpPr>
          <p:cNvPr id="21" name="TextBox 20">
            <a:extLst>
              <a:ext uri="{FF2B5EF4-FFF2-40B4-BE49-F238E27FC236}">
                <a16:creationId xmlns:a16="http://schemas.microsoft.com/office/drawing/2014/main" id="{DF82886A-FA8B-3C84-DC1B-82089014F2FF}"/>
              </a:ext>
            </a:extLst>
          </p:cNvPr>
          <p:cNvSpPr txBox="1"/>
          <p:nvPr/>
        </p:nvSpPr>
        <p:spPr>
          <a:xfrm>
            <a:off x="2693207" y="1509662"/>
            <a:ext cx="6810044" cy="461537"/>
          </a:xfrm>
          <a:prstGeom prst="rect">
            <a:avLst/>
          </a:prstGeom>
          <a:noFill/>
        </p:spPr>
        <p:txBody>
          <a:bodyPr wrap="square">
            <a:spAutoFit/>
          </a:bodyPr>
          <a:lstStyle>
            <a:defPPr>
              <a:defRPr lang="en-US"/>
            </a:defPPr>
            <a:lvl1pPr algn="ctr" defTabSz="1371600">
              <a:buSzPct val="90000"/>
              <a:tabLst>
                <a:tab pos="1371600" algn="l"/>
              </a:tabLst>
              <a:defRPr sz="2400" b="1">
                <a:ln w="3175">
                  <a:noFill/>
                </a:ln>
                <a:gradFill>
                  <a:gsLst>
                    <a:gs pos="0">
                      <a:srgbClr val="D59ED7"/>
                    </a:gs>
                    <a:gs pos="80000">
                      <a:srgbClr val="8DC8E8"/>
                    </a:gs>
                  </a:gsLst>
                  <a:path path="circle">
                    <a:fillToRect l="100000" t="100000"/>
                  </a:path>
                </a:gradFill>
                <a:latin typeface="Segoe UI Semibold" panose="020F0502020204030204" pitchFamily="34" charset="0"/>
                <a:cs typeface="Segoe UI" panose="020B0502040204020203" pitchFamily="34" charset="0"/>
              </a:defRPr>
            </a:lvl1pPr>
          </a:lstStyle>
          <a:p>
            <a:r>
              <a:rPr lang="en-US"/>
              <a:t>Best-in-class AI foundation models</a:t>
            </a:r>
          </a:p>
        </p:txBody>
      </p:sp>
      <p:grpSp>
        <p:nvGrpSpPr>
          <p:cNvPr id="30" name="Group 29">
            <a:extLst>
              <a:ext uri="{FF2B5EF4-FFF2-40B4-BE49-F238E27FC236}">
                <a16:creationId xmlns:a16="http://schemas.microsoft.com/office/drawing/2014/main" id="{1AE73A8F-DE15-31E1-09E7-725C48216E57}"/>
              </a:ext>
              <a:ext uri="{C183D7F6-B498-43B3-948B-1728B52AA6E4}">
                <adec:decorative xmlns:adec="http://schemas.microsoft.com/office/drawing/2017/decorative" val="1"/>
              </a:ext>
            </a:extLst>
          </p:cNvPr>
          <p:cNvGrpSpPr/>
          <p:nvPr/>
        </p:nvGrpSpPr>
        <p:grpSpPr>
          <a:xfrm>
            <a:off x="1654002" y="2434719"/>
            <a:ext cx="1745521" cy="755733"/>
            <a:chOff x="1595445" y="2348742"/>
            <a:chExt cx="1745521" cy="755733"/>
          </a:xfrm>
        </p:grpSpPr>
        <p:pic>
          <p:nvPicPr>
            <p:cNvPr id="2" name="Picture 1">
              <a:extLst>
                <a:ext uri="{FF2B5EF4-FFF2-40B4-BE49-F238E27FC236}">
                  <a16:creationId xmlns:a16="http://schemas.microsoft.com/office/drawing/2014/main" id="{342462C4-C3F0-BCD5-D535-E78E27A085D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25411" y="2348742"/>
              <a:ext cx="315555" cy="315555"/>
            </a:xfrm>
            <a:prstGeom prst="rect">
              <a:avLst/>
            </a:prstGeom>
          </p:spPr>
        </p:pic>
        <p:pic>
          <p:nvPicPr>
            <p:cNvPr id="12" name="Picture 11">
              <a:extLst>
                <a:ext uri="{FF2B5EF4-FFF2-40B4-BE49-F238E27FC236}">
                  <a16:creationId xmlns:a16="http://schemas.microsoft.com/office/drawing/2014/main" id="{B2447FC7-6356-D511-62EB-13F504D9542F}"/>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2543402" y="2348742"/>
              <a:ext cx="315555" cy="315555"/>
            </a:xfrm>
            <a:prstGeom prst="rect">
              <a:avLst/>
            </a:prstGeom>
          </p:spPr>
        </p:pic>
        <p:pic>
          <p:nvPicPr>
            <p:cNvPr id="17" name="Picture 16">
              <a:extLst>
                <a:ext uri="{FF2B5EF4-FFF2-40B4-BE49-F238E27FC236}">
                  <a16:creationId xmlns:a16="http://schemas.microsoft.com/office/drawing/2014/main" id="{D70DA1E8-BC6E-F81F-4CB8-3E3B562EF21E}"/>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61393" y="2348742"/>
              <a:ext cx="315555" cy="315555"/>
            </a:xfrm>
            <a:prstGeom prst="rect">
              <a:avLst/>
            </a:prstGeom>
          </p:spPr>
        </p:pic>
        <p:pic>
          <p:nvPicPr>
            <p:cNvPr id="20" name="Picture 19">
              <a:extLst>
                <a:ext uri="{FF2B5EF4-FFF2-40B4-BE49-F238E27FC236}">
                  <a16:creationId xmlns:a16="http://schemas.microsoft.com/office/drawing/2014/main" id="{82E7A007-F5CB-22AC-4522-A882E698A4D1}"/>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1595445" y="2348742"/>
              <a:ext cx="315555" cy="315555"/>
            </a:xfrm>
            <a:prstGeom prst="rect">
              <a:avLst/>
            </a:prstGeom>
          </p:spPr>
        </p:pic>
        <p:pic>
          <p:nvPicPr>
            <p:cNvPr id="22" name="Picture 21">
              <a:extLst>
                <a:ext uri="{FF2B5EF4-FFF2-40B4-BE49-F238E27FC236}">
                  <a16:creationId xmlns:a16="http://schemas.microsoft.com/office/drawing/2014/main" id="{48F2EE3B-A7FC-C8B7-082E-071B2261AB34}"/>
                </a:ext>
                <a:ext uri="{C183D7F6-B498-43B3-948B-1728B52AA6E4}">
                  <adec:decorative xmlns:adec="http://schemas.microsoft.com/office/drawing/2017/decorative" val="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61393" y="2788920"/>
              <a:ext cx="315555" cy="315555"/>
            </a:xfrm>
            <a:prstGeom prst="rect">
              <a:avLst/>
            </a:prstGeom>
          </p:spPr>
        </p:pic>
        <p:pic>
          <p:nvPicPr>
            <p:cNvPr id="23" name="Picture 22">
              <a:extLst>
                <a:ext uri="{FF2B5EF4-FFF2-40B4-BE49-F238E27FC236}">
                  <a16:creationId xmlns:a16="http://schemas.microsoft.com/office/drawing/2014/main" id="{3CD5B44A-5A44-49B9-56A9-C5B961087C1B}"/>
                </a:ext>
                <a:ext uri="{C183D7F6-B498-43B3-948B-1728B52AA6E4}">
                  <adec:decorative xmlns:adec="http://schemas.microsoft.com/office/drawing/2017/decorative" val="1"/>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2543402" y="2788920"/>
              <a:ext cx="315555" cy="315555"/>
            </a:xfrm>
            <a:prstGeom prst="rect">
              <a:avLst/>
            </a:prstGeom>
          </p:spPr>
        </p:pic>
        <p:pic>
          <p:nvPicPr>
            <p:cNvPr id="24" name="Picture 23">
              <a:extLst>
                <a:ext uri="{FF2B5EF4-FFF2-40B4-BE49-F238E27FC236}">
                  <a16:creationId xmlns:a16="http://schemas.microsoft.com/office/drawing/2014/main" id="{5A7BFEB5-F4ED-6BE9-8242-20BDA1EEF66E}"/>
                </a:ext>
                <a:ext uri="{C183D7F6-B498-43B3-948B-1728B52AA6E4}">
                  <adec:decorative xmlns:adec="http://schemas.microsoft.com/office/drawing/2017/decorative" val="1"/>
                </a:ext>
              </a:extLst>
            </p:cNvPr>
            <p:cNvPicPr>
              <a:picLocks noChangeAspect="1"/>
            </p:cNvPicPr>
            <p:nvPr/>
          </p:nvPicPr>
          <p:blipFill>
            <a:blip r:embed="rId9" cstate="email">
              <a:extLst>
                <a:ext uri="{28A0092B-C50C-407E-A947-70E740481C1C}">
                  <a14:useLocalDpi xmlns:a14="http://schemas.microsoft.com/office/drawing/2010/main"/>
                </a:ext>
              </a:extLst>
            </a:blip>
            <a:srcRect/>
            <a:stretch/>
          </p:blipFill>
          <p:spPr>
            <a:xfrm>
              <a:off x="3025411" y="2788920"/>
              <a:ext cx="315555" cy="315555"/>
            </a:xfrm>
            <a:prstGeom prst="rect">
              <a:avLst/>
            </a:prstGeom>
          </p:spPr>
        </p:pic>
        <p:pic>
          <p:nvPicPr>
            <p:cNvPr id="26" name="Graphic 25">
              <a:extLst>
                <a:ext uri="{FF2B5EF4-FFF2-40B4-BE49-F238E27FC236}">
                  <a16:creationId xmlns:a16="http://schemas.microsoft.com/office/drawing/2014/main" id="{C3AD86FB-0591-F682-085B-7B948364EB9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27568" y="2821043"/>
              <a:ext cx="251309" cy="251309"/>
            </a:xfrm>
            <a:prstGeom prst="rect">
              <a:avLst/>
            </a:prstGeom>
          </p:spPr>
        </p:pic>
      </p:grpSp>
      <p:sp>
        <p:nvSpPr>
          <p:cNvPr id="13" name="Text Placeholder 20">
            <a:extLst>
              <a:ext uri="{FF2B5EF4-FFF2-40B4-BE49-F238E27FC236}">
                <a16:creationId xmlns:a16="http://schemas.microsoft.com/office/drawing/2014/main" id="{36F4AABB-3C35-B6FB-CFE4-F9F7E21A7E17}"/>
              </a:ext>
            </a:extLst>
          </p:cNvPr>
          <p:cNvSpPr txBox="1">
            <a:spLocks/>
          </p:cNvSpPr>
          <p:nvPr/>
        </p:nvSpPr>
        <p:spPr>
          <a:xfrm>
            <a:off x="924192" y="3433387"/>
            <a:ext cx="3205141" cy="848921"/>
          </a:xfrm>
          <a:prstGeom prst="rect">
            <a:avLst/>
          </a:prstGeom>
        </p:spPr>
        <p:txBody>
          <a:bodyPr lIns="91416" tIns="45708" rIns="91416" bIns="45708"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33">
              <a:spcBef>
                <a:spcPts val="600"/>
              </a:spcBef>
              <a:defRPr/>
            </a:pPr>
            <a:r>
              <a:rPr lang="en-US" sz="1800" kern="0">
                <a:solidFill>
                  <a:schemeClr val="tx1"/>
                </a:solidFill>
                <a:latin typeface="+mj-lt"/>
                <a:cs typeface="Segoe UI Semibold" panose="020B0702040204020203" pitchFamily="34" charset="0"/>
              </a:rPr>
              <a:t>Azure AI Services</a:t>
            </a:r>
          </a:p>
          <a:p>
            <a:pPr algn="ctr" defTabSz="932433">
              <a:spcBef>
                <a:spcPts val="600"/>
              </a:spcBef>
              <a:defRPr/>
            </a:pPr>
            <a:r>
              <a:rPr lang="en-US" sz="1400">
                <a:solidFill>
                  <a:schemeClr val="tx1"/>
                </a:solidFill>
                <a:cs typeface="Segoe UI Light"/>
              </a:rPr>
              <a:t>Pre-trained, turnkey solutions for intelligent applications</a:t>
            </a:r>
          </a:p>
        </p:txBody>
      </p:sp>
      <p:pic>
        <p:nvPicPr>
          <p:cNvPr id="25" name="Picture 24">
            <a:extLst>
              <a:ext uri="{FF2B5EF4-FFF2-40B4-BE49-F238E27FC236}">
                <a16:creationId xmlns:a16="http://schemas.microsoft.com/office/drawing/2014/main" id="{FC7D8BD2-20A5-F620-041A-79746A62AC21}"/>
              </a:ext>
              <a:ext uri="{C183D7F6-B498-43B3-948B-1728B52AA6E4}">
                <adec:decorative xmlns:adec="http://schemas.microsoft.com/office/drawing/2017/decorative" val="1"/>
              </a:ext>
            </a:extLst>
          </p:cNvPr>
          <p:cNvPicPr>
            <a:picLocks noChangeAspect="1"/>
          </p:cNvPicPr>
          <p:nvPr/>
        </p:nvPicPr>
        <p:blipFill>
          <a:blip r:embed="rId12" cstate="email">
            <a:extLst>
              <a:ext uri="{28A0092B-C50C-407E-A947-70E740481C1C}">
                <a14:useLocalDpi xmlns:a14="http://schemas.microsoft.com/office/drawing/2010/main"/>
              </a:ext>
            </a:extLst>
          </a:blip>
          <a:srcRect/>
          <a:stretch/>
        </p:blipFill>
        <p:spPr>
          <a:xfrm>
            <a:off x="5717483" y="2431839"/>
            <a:ext cx="761493" cy="761493"/>
          </a:xfrm>
          <a:prstGeom prst="rect">
            <a:avLst/>
          </a:prstGeom>
        </p:spPr>
      </p:pic>
      <p:sp>
        <p:nvSpPr>
          <p:cNvPr id="15" name="Text Placeholder 20">
            <a:extLst>
              <a:ext uri="{FF2B5EF4-FFF2-40B4-BE49-F238E27FC236}">
                <a16:creationId xmlns:a16="http://schemas.microsoft.com/office/drawing/2014/main" id="{AF980222-8E88-D665-110E-38B87D500D1D}"/>
              </a:ext>
            </a:extLst>
          </p:cNvPr>
          <p:cNvSpPr txBox="1">
            <a:spLocks/>
          </p:cNvSpPr>
          <p:nvPr/>
        </p:nvSpPr>
        <p:spPr>
          <a:xfrm>
            <a:off x="4391997" y="3433387"/>
            <a:ext cx="3412465" cy="848921"/>
          </a:xfrm>
          <a:prstGeom prst="rect">
            <a:avLst/>
          </a:prstGeom>
        </p:spPr>
        <p:txBody>
          <a:bodyPr lIns="91416" tIns="45708" rIns="91416" bIns="45708"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33">
              <a:spcBef>
                <a:spcPts val="600"/>
              </a:spcBef>
              <a:defRPr/>
            </a:pPr>
            <a:r>
              <a:rPr lang="en-US" sz="1800" kern="0">
                <a:solidFill>
                  <a:schemeClr val="tx1"/>
                </a:solidFill>
                <a:latin typeface="+mj-lt"/>
                <a:cs typeface="Segoe UI Semibold" panose="020B0702040204020203" pitchFamily="34" charset="0"/>
              </a:rPr>
              <a:t>Azure Machine Learning</a:t>
            </a:r>
          </a:p>
          <a:p>
            <a:pPr algn="ctr" defTabSz="932433">
              <a:spcBef>
                <a:spcPts val="600"/>
              </a:spcBef>
              <a:defRPr/>
            </a:pPr>
            <a:r>
              <a:rPr lang="en-US" sz="1400">
                <a:solidFill>
                  <a:schemeClr val="tx1"/>
                </a:solidFill>
                <a:cs typeface="Segoe UI Light"/>
              </a:rPr>
              <a:t>Full-lifecycle tools for designing and managing AI models</a:t>
            </a:r>
          </a:p>
        </p:txBody>
      </p:sp>
      <p:grpSp>
        <p:nvGrpSpPr>
          <p:cNvPr id="37" name="Group 36">
            <a:extLst>
              <a:ext uri="{FF2B5EF4-FFF2-40B4-BE49-F238E27FC236}">
                <a16:creationId xmlns:a16="http://schemas.microsoft.com/office/drawing/2014/main" id="{DB912026-5FD3-435B-F0E3-B4F13C420710}"/>
              </a:ext>
              <a:ext uri="{C183D7F6-B498-43B3-948B-1728B52AA6E4}">
                <adec:decorative xmlns:adec="http://schemas.microsoft.com/office/drawing/2017/decorative" val="1"/>
              </a:ext>
            </a:extLst>
          </p:cNvPr>
          <p:cNvGrpSpPr/>
          <p:nvPr/>
        </p:nvGrpSpPr>
        <p:grpSpPr>
          <a:xfrm>
            <a:off x="9346399" y="2491646"/>
            <a:ext cx="611312" cy="641878"/>
            <a:chOff x="10349387" y="2495813"/>
            <a:chExt cx="611312" cy="641878"/>
          </a:xfrm>
        </p:grpSpPr>
        <p:sp>
          <p:nvSpPr>
            <p:cNvPr id="34" name="Freeform: Shape 33">
              <a:extLst>
                <a:ext uri="{FF2B5EF4-FFF2-40B4-BE49-F238E27FC236}">
                  <a16:creationId xmlns:a16="http://schemas.microsoft.com/office/drawing/2014/main" id="{FFF5E4F5-70CD-C36E-F7E2-0F1AFFC15521}"/>
                </a:ext>
                <a:ext uri="{C183D7F6-B498-43B3-948B-1728B52AA6E4}">
                  <adec:decorative xmlns:adec="http://schemas.microsoft.com/office/drawing/2017/decorative" val="1"/>
                </a:ext>
              </a:extLst>
            </p:cNvPr>
            <p:cNvSpPr/>
            <p:nvPr/>
          </p:nvSpPr>
          <p:spPr>
            <a:xfrm>
              <a:off x="10349387" y="2495813"/>
              <a:ext cx="611312" cy="641878"/>
            </a:xfrm>
            <a:custGeom>
              <a:avLst/>
              <a:gdLst>
                <a:gd name="connsiteX0" fmla="*/ 534879 w 611312"/>
                <a:gd name="connsiteY0" fmla="*/ 397325 h 641878"/>
                <a:gd name="connsiteX1" fmla="*/ 524078 w 611312"/>
                <a:gd name="connsiteY1" fmla="*/ 401815 h 641878"/>
                <a:gd name="connsiteX2" fmla="*/ 412636 w 611312"/>
                <a:gd name="connsiteY2" fmla="*/ 513287 h 641878"/>
                <a:gd name="connsiteX3" fmla="*/ 362325 w 611312"/>
                <a:gd name="connsiteY3" fmla="*/ 462945 h 641878"/>
                <a:gd name="connsiteX4" fmla="*/ 340685 w 611312"/>
                <a:gd name="connsiteY4" fmla="*/ 462945 h 641878"/>
                <a:gd name="connsiteX5" fmla="*/ 340685 w 611312"/>
                <a:gd name="connsiteY5" fmla="*/ 484587 h 641878"/>
                <a:gd name="connsiteX6" fmla="*/ 401816 w 611312"/>
                <a:gd name="connsiteY6" fmla="*/ 545718 h 641878"/>
                <a:gd name="connsiteX7" fmla="*/ 401844 w 611312"/>
                <a:gd name="connsiteY7" fmla="*/ 545745 h 641878"/>
                <a:gd name="connsiteX8" fmla="*/ 423456 w 611312"/>
                <a:gd name="connsiteY8" fmla="*/ 545718 h 641878"/>
                <a:gd name="connsiteX9" fmla="*/ 545718 w 611312"/>
                <a:gd name="connsiteY9" fmla="*/ 423455 h 641878"/>
                <a:gd name="connsiteX10" fmla="*/ 545745 w 611312"/>
                <a:gd name="connsiteY10" fmla="*/ 423428 h 641878"/>
                <a:gd name="connsiteX11" fmla="*/ 545718 w 611312"/>
                <a:gd name="connsiteY11" fmla="*/ 401815 h 641878"/>
                <a:gd name="connsiteX12" fmla="*/ 545690 w 611312"/>
                <a:gd name="connsiteY12" fmla="*/ 401786 h 641878"/>
                <a:gd name="connsiteX13" fmla="*/ 534879 w 611312"/>
                <a:gd name="connsiteY13" fmla="*/ 397325 h 641878"/>
                <a:gd name="connsiteX14" fmla="*/ 443202 w 611312"/>
                <a:gd name="connsiteY14" fmla="*/ 305655 h 641878"/>
                <a:gd name="connsiteX15" fmla="*/ 611312 w 611312"/>
                <a:gd name="connsiteY15" fmla="*/ 473765 h 641878"/>
                <a:gd name="connsiteX16" fmla="*/ 443202 w 611312"/>
                <a:gd name="connsiteY16" fmla="*/ 641878 h 641878"/>
                <a:gd name="connsiteX17" fmla="*/ 275090 w 611312"/>
                <a:gd name="connsiteY17" fmla="*/ 473765 h 641878"/>
                <a:gd name="connsiteX18" fmla="*/ 443202 w 611312"/>
                <a:gd name="connsiteY18" fmla="*/ 305655 h 641878"/>
                <a:gd name="connsiteX19" fmla="*/ 275091 w 611312"/>
                <a:gd name="connsiteY19" fmla="*/ 0 h 641878"/>
                <a:gd name="connsiteX20" fmla="*/ 288845 w 611312"/>
                <a:gd name="connsiteY20" fmla="*/ 4584 h 641878"/>
                <a:gd name="connsiteX21" fmla="*/ 527257 w 611312"/>
                <a:gd name="connsiteY21" fmla="*/ 91696 h 641878"/>
                <a:gd name="connsiteX22" fmla="*/ 550181 w 611312"/>
                <a:gd name="connsiteY22" fmla="*/ 114620 h 641878"/>
                <a:gd name="connsiteX23" fmla="*/ 550181 w 611312"/>
                <a:gd name="connsiteY23" fmla="*/ 275090 h 641878"/>
                <a:gd name="connsiteX24" fmla="*/ 548958 w 611312"/>
                <a:gd name="connsiteY24" fmla="*/ 305534 h 641878"/>
                <a:gd name="connsiteX25" fmla="*/ 274980 w 611312"/>
                <a:gd name="connsiteY25" fmla="*/ 367825 h 641878"/>
                <a:gd name="connsiteX26" fmla="*/ 294347 w 611312"/>
                <a:gd name="connsiteY26" fmla="*/ 605352 h 641878"/>
                <a:gd name="connsiteX27" fmla="*/ 283496 w 611312"/>
                <a:gd name="connsiteY27" fmla="*/ 609723 h 641878"/>
                <a:gd name="connsiteX28" fmla="*/ 266685 w 611312"/>
                <a:gd name="connsiteY28" fmla="*/ 609723 h 641878"/>
                <a:gd name="connsiteX29" fmla="*/ 0 w 611312"/>
                <a:gd name="connsiteY29" fmla="*/ 275090 h 641878"/>
                <a:gd name="connsiteX30" fmla="*/ 0 w 611312"/>
                <a:gd name="connsiteY30" fmla="*/ 114620 h 641878"/>
                <a:gd name="connsiteX31" fmla="*/ 22924 w 611312"/>
                <a:gd name="connsiteY31" fmla="*/ 91696 h 641878"/>
                <a:gd name="connsiteX32" fmla="*/ 261336 w 611312"/>
                <a:gd name="connsiteY32" fmla="*/ 4584 h 641878"/>
                <a:gd name="connsiteX33" fmla="*/ 275091 w 611312"/>
                <a:gd name="connsiteY33" fmla="*/ 0 h 641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11312" h="641878">
                  <a:moveTo>
                    <a:pt x="534879" y="397325"/>
                  </a:moveTo>
                  <a:cubicBezTo>
                    <a:pt x="530968" y="397330"/>
                    <a:pt x="527057" y="398828"/>
                    <a:pt x="524078" y="401815"/>
                  </a:cubicBezTo>
                  <a:lnTo>
                    <a:pt x="412636" y="513287"/>
                  </a:lnTo>
                  <a:lnTo>
                    <a:pt x="362325" y="462945"/>
                  </a:lnTo>
                  <a:cubicBezTo>
                    <a:pt x="356350" y="456971"/>
                    <a:pt x="346661" y="456971"/>
                    <a:pt x="340685" y="462945"/>
                  </a:cubicBezTo>
                  <a:cubicBezTo>
                    <a:pt x="334709" y="468921"/>
                    <a:pt x="334709" y="478611"/>
                    <a:pt x="340685" y="484587"/>
                  </a:cubicBezTo>
                  <a:lnTo>
                    <a:pt x="401816" y="545718"/>
                  </a:lnTo>
                  <a:cubicBezTo>
                    <a:pt x="401824" y="545726"/>
                    <a:pt x="401833" y="545736"/>
                    <a:pt x="401844" y="545745"/>
                  </a:cubicBezTo>
                  <a:cubicBezTo>
                    <a:pt x="407817" y="551705"/>
                    <a:pt x="417496" y="551694"/>
                    <a:pt x="423456" y="545718"/>
                  </a:cubicBezTo>
                  <a:lnTo>
                    <a:pt x="545718" y="423455"/>
                  </a:lnTo>
                  <a:cubicBezTo>
                    <a:pt x="545728" y="423446"/>
                    <a:pt x="545736" y="423437"/>
                    <a:pt x="545745" y="423428"/>
                  </a:cubicBezTo>
                  <a:cubicBezTo>
                    <a:pt x="551707" y="417452"/>
                    <a:pt x="551694" y="407775"/>
                    <a:pt x="545718" y="401815"/>
                  </a:cubicBezTo>
                  <a:cubicBezTo>
                    <a:pt x="545710" y="401806"/>
                    <a:pt x="545701" y="401796"/>
                    <a:pt x="545690" y="401786"/>
                  </a:cubicBezTo>
                  <a:cubicBezTo>
                    <a:pt x="542704" y="398807"/>
                    <a:pt x="538790" y="397320"/>
                    <a:pt x="534879" y="397325"/>
                  </a:cubicBezTo>
                  <a:close/>
                  <a:moveTo>
                    <a:pt x="443202" y="305655"/>
                  </a:moveTo>
                  <a:cubicBezTo>
                    <a:pt x="536048" y="305655"/>
                    <a:pt x="611312" y="380920"/>
                    <a:pt x="611312" y="473765"/>
                  </a:cubicBezTo>
                  <a:cubicBezTo>
                    <a:pt x="611312" y="566613"/>
                    <a:pt x="536048" y="641878"/>
                    <a:pt x="443202" y="641878"/>
                  </a:cubicBezTo>
                  <a:cubicBezTo>
                    <a:pt x="350356" y="641878"/>
                    <a:pt x="275090" y="566613"/>
                    <a:pt x="275090" y="473765"/>
                  </a:cubicBezTo>
                  <a:cubicBezTo>
                    <a:pt x="275090" y="380920"/>
                    <a:pt x="350356" y="305655"/>
                    <a:pt x="443202" y="305655"/>
                  </a:cubicBezTo>
                  <a:close/>
                  <a:moveTo>
                    <a:pt x="275091" y="0"/>
                  </a:moveTo>
                  <a:cubicBezTo>
                    <a:pt x="279930" y="0"/>
                    <a:pt x="284769" y="1528"/>
                    <a:pt x="288845" y="4584"/>
                  </a:cubicBezTo>
                  <a:cubicBezTo>
                    <a:pt x="366543" y="62872"/>
                    <a:pt x="445861" y="91696"/>
                    <a:pt x="527257" y="91696"/>
                  </a:cubicBezTo>
                  <a:cubicBezTo>
                    <a:pt x="539917" y="91696"/>
                    <a:pt x="550181" y="101959"/>
                    <a:pt x="550181" y="114620"/>
                  </a:cubicBezTo>
                  <a:lnTo>
                    <a:pt x="550181" y="275090"/>
                  </a:lnTo>
                  <a:cubicBezTo>
                    <a:pt x="550181" y="285420"/>
                    <a:pt x="549753" y="295569"/>
                    <a:pt x="548958" y="305534"/>
                  </a:cubicBezTo>
                  <a:cubicBezTo>
                    <a:pt x="456100" y="247077"/>
                    <a:pt x="333434" y="274967"/>
                    <a:pt x="274980" y="367825"/>
                  </a:cubicBezTo>
                  <a:cubicBezTo>
                    <a:pt x="227961" y="442514"/>
                    <a:pt x="235850" y="539266"/>
                    <a:pt x="294347" y="605352"/>
                  </a:cubicBezTo>
                  <a:lnTo>
                    <a:pt x="283496" y="609723"/>
                  </a:lnTo>
                  <a:cubicBezTo>
                    <a:pt x="278095" y="611850"/>
                    <a:pt x="272086" y="611850"/>
                    <a:pt x="266685" y="609723"/>
                  </a:cubicBezTo>
                  <a:cubicBezTo>
                    <a:pt x="90412" y="540277"/>
                    <a:pt x="0" y="427918"/>
                    <a:pt x="0" y="275090"/>
                  </a:cubicBezTo>
                  <a:lnTo>
                    <a:pt x="0" y="114620"/>
                  </a:lnTo>
                  <a:cubicBezTo>
                    <a:pt x="0" y="101959"/>
                    <a:pt x="10263" y="91696"/>
                    <a:pt x="22924" y="91696"/>
                  </a:cubicBezTo>
                  <a:cubicBezTo>
                    <a:pt x="104320" y="91696"/>
                    <a:pt x="183638" y="62872"/>
                    <a:pt x="261336" y="4584"/>
                  </a:cubicBezTo>
                  <a:cubicBezTo>
                    <a:pt x="265411" y="1528"/>
                    <a:pt x="270251" y="0"/>
                    <a:pt x="275091" y="0"/>
                  </a:cubicBezTo>
                  <a:close/>
                </a:path>
              </a:pathLst>
            </a:custGeom>
            <a:gradFill flip="none" rotWithShape="1">
              <a:gsLst>
                <a:gs pos="0">
                  <a:srgbClr val="C03BC4"/>
                </a:gs>
                <a:gs pos="100000">
                  <a:srgbClr val="8DC8E8"/>
                </a:gs>
                <a:gs pos="53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sp>
          <p:nvSpPr>
            <p:cNvPr id="35" name="Freeform: Shape 34">
              <a:extLst>
                <a:ext uri="{FF2B5EF4-FFF2-40B4-BE49-F238E27FC236}">
                  <a16:creationId xmlns:a16="http://schemas.microsoft.com/office/drawing/2014/main" id="{36CE10A1-C6B8-4300-B885-0E2F0BD6F5B7}"/>
                </a:ext>
                <a:ext uri="{C183D7F6-B498-43B3-948B-1728B52AA6E4}">
                  <adec:decorative xmlns:adec="http://schemas.microsoft.com/office/drawing/2017/decorative" val="1"/>
                </a:ext>
              </a:extLst>
            </p:cNvPr>
            <p:cNvSpPr/>
            <p:nvPr/>
          </p:nvSpPr>
          <p:spPr>
            <a:xfrm>
              <a:off x="10349387" y="2495813"/>
              <a:ext cx="611312" cy="641878"/>
            </a:xfrm>
            <a:custGeom>
              <a:avLst/>
              <a:gdLst>
                <a:gd name="connsiteX0" fmla="*/ 534879 w 611312"/>
                <a:gd name="connsiteY0" fmla="*/ 397325 h 641878"/>
                <a:gd name="connsiteX1" fmla="*/ 524078 w 611312"/>
                <a:gd name="connsiteY1" fmla="*/ 401815 h 641878"/>
                <a:gd name="connsiteX2" fmla="*/ 412636 w 611312"/>
                <a:gd name="connsiteY2" fmla="*/ 513287 h 641878"/>
                <a:gd name="connsiteX3" fmla="*/ 362325 w 611312"/>
                <a:gd name="connsiteY3" fmla="*/ 462945 h 641878"/>
                <a:gd name="connsiteX4" fmla="*/ 340685 w 611312"/>
                <a:gd name="connsiteY4" fmla="*/ 462945 h 641878"/>
                <a:gd name="connsiteX5" fmla="*/ 340685 w 611312"/>
                <a:gd name="connsiteY5" fmla="*/ 484587 h 641878"/>
                <a:gd name="connsiteX6" fmla="*/ 401816 w 611312"/>
                <a:gd name="connsiteY6" fmla="*/ 545718 h 641878"/>
                <a:gd name="connsiteX7" fmla="*/ 401844 w 611312"/>
                <a:gd name="connsiteY7" fmla="*/ 545745 h 641878"/>
                <a:gd name="connsiteX8" fmla="*/ 423456 w 611312"/>
                <a:gd name="connsiteY8" fmla="*/ 545718 h 641878"/>
                <a:gd name="connsiteX9" fmla="*/ 545718 w 611312"/>
                <a:gd name="connsiteY9" fmla="*/ 423455 h 641878"/>
                <a:gd name="connsiteX10" fmla="*/ 545745 w 611312"/>
                <a:gd name="connsiteY10" fmla="*/ 423428 h 641878"/>
                <a:gd name="connsiteX11" fmla="*/ 545718 w 611312"/>
                <a:gd name="connsiteY11" fmla="*/ 401815 h 641878"/>
                <a:gd name="connsiteX12" fmla="*/ 545690 w 611312"/>
                <a:gd name="connsiteY12" fmla="*/ 401786 h 641878"/>
                <a:gd name="connsiteX13" fmla="*/ 534879 w 611312"/>
                <a:gd name="connsiteY13" fmla="*/ 397325 h 641878"/>
                <a:gd name="connsiteX14" fmla="*/ 443202 w 611312"/>
                <a:gd name="connsiteY14" fmla="*/ 305655 h 641878"/>
                <a:gd name="connsiteX15" fmla="*/ 611312 w 611312"/>
                <a:gd name="connsiteY15" fmla="*/ 473765 h 641878"/>
                <a:gd name="connsiteX16" fmla="*/ 443202 w 611312"/>
                <a:gd name="connsiteY16" fmla="*/ 641878 h 641878"/>
                <a:gd name="connsiteX17" fmla="*/ 275090 w 611312"/>
                <a:gd name="connsiteY17" fmla="*/ 473765 h 641878"/>
                <a:gd name="connsiteX18" fmla="*/ 443202 w 611312"/>
                <a:gd name="connsiteY18" fmla="*/ 305655 h 641878"/>
                <a:gd name="connsiteX19" fmla="*/ 275091 w 611312"/>
                <a:gd name="connsiteY19" fmla="*/ 0 h 641878"/>
                <a:gd name="connsiteX20" fmla="*/ 288845 w 611312"/>
                <a:gd name="connsiteY20" fmla="*/ 4584 h 641878"/>
                <a:gd name="connsiteX21" fmla="*/ 527257 w 611312"/>
                <a:gd name="connsiteY21" fmla="*/ 91696 h 641878"/>
                <a:gd name="connsiteX22" fmla="*/ 550181 w 611312"/>
                <a:gd name="connsiteY22" fmla="*/ 114620 h 641878"/>
                <a:gd name="connsiteX23" fmla="*/ 550181 w 611312"/>
                <a:gd name="connsiteY23" fmla="*/ 275090 h 641878"/>
                <a:gd name="connsiteX24" fmla="*/ 548958 w 611312"/>
                <a:gd name="connsiteY24" fmla="*/ 305534 h 641878"/>
                <a:gd name="connsiteX25" fmla="*/ 274980 w 611312"/>
                <a:gd name="connsiteY25" fmla="*/ 367825 h 641878"/>
                <a:gd name="connsiteX26" fmla="*/ 294347 w 611312"/>
                <a:gd name="connsiteY26" fmla="*/ 605352 h 641878"/>
                <a:gd name="connsiteX27" fmla="*/ 283496 w 611312"/>
                <a:gd name="connsiteY27" fmla="*/ 609723 h 641878"/>
                <a:gd name="connsiteX28" fmla="*/ 266685 w 611312"/>
                <a:gd name="connsiteY28" fmla="*/ 609723 h 641878"/>
                <a:gd name="connsiteX29" fmla="*/ 0 w 611312"/>
                <a:gd name="connsiteY29" fmla="*/ 275090 h 641878"/>
                <a:gd name="connsiteX30" fmla="*/ 0 w 611312"/>
                <a:gd name="connsiteY30" fmla="*/ 114620 h 641878"/>
                <a:gd name="connsiteX31" fmla="*/ 22924 w 611312"/>
                <a:gd name="connsiteY31" fmla="*/ 91696 h 641878"/>
                <a:gd name="connsiteX32" fmla="*/ 261336 w 611312"/>
                <a:gd name="connsiteY32" fmla="*/ 4584 h 641878"/>
                <a:gd name="connsiteX33" fmla="*/ 275091 w 611312"/>
                <a:gd name="connsiteY33" fmla="*/ 0 h 641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11312" h="641878">
                  <a:moveTo>
                    <a:pt x="534879" y="397325"/>
                  </a:moveTo>
                  <a:cubicBezTo>
                    <a:pt x="530968" y="397330"/>
                    <a:pt x="527057" y="398828"/>
                    <a:pt x="524078" y="401815"/>
                  </a:cubicBezTo>
                  <a:lnTo>
                    <a:pt x="412636" y="513287"/>
                  </a:lnTo>
                  <a:lnTo>
                    <a:pt x="362325" y="462945"/>
                  </a:lnTo>
                  <a:cubicBezTo>
                    <a:pt x="356350" y="456971"/>
                    <a:pt x="346661" y="456971"/>
                    <a:pt x="340685" y="462945"/>
                  </a:cubicBezTo>
                  <a:cubicBezTo>
                    <a:pt x="334709" y="468921"/>
                    <a:pt x="334709" y="478611"/>
                    <a:pt x="340685" y="484587"/>
                  </a:cubicBezTo>
                  <a:lnTo>
                    <a:pt x="401816" y="545718"/>
                  </a:lnTo>
                  <a:cubicBezTo>
                    <a:pt x="401824" y="545726"/>
                    <a:pt x="401833" y="545736"/>
                    <a:pt x="401844" y="545745"/>
                  </a:cubicBezTo>
                  <a:cubicBezTo>
                    <a:pt x="407817" y="551705"/>
                    <a:pt x="417496" y="551694"/>
                    <a:pt x="423456" y="545718"/>
                  </a:cubicBezTo>
                  <a:lnTo>
                    <a:pt x="545718" y="423455"/>
                  </a:lnTo>
                  <a:cubicBezTo>
                    <a:pt x="545728" y="423446"/>
                    <a:pt x="545736" y="423437"/>
                    <a:pt x="545745" y="423428"/>
                  </a:cubicBezTo>
                  <a:cubicBezTo>
                    <a:pt x="551707" y="417452"/>
                    <a:pt x="551694" y="407775"/>
                    <a:pt x="545718" y="401815"/>
                  </a:cubicBezTo>
                  <a:cubicBezTo>
                    <a:pt x="545710" y="401806"/>
                    <a:pt x="545701" y="401796"/>
                    <a:pt x="545690" y="401786"/>
                  </a:cubicBezTo>
                  <a:cubicBezTo>
                    <a:pt x="542704" y="398807"/>
                    <a:pt x="538790" y="397320"/>
                    <a:pt x="534879" y="397325"/>
                  </a:cubicBezTo>
                  <a:close/>
                  <a:moveTo>
                    <a:pt x="443202" y="305655"/>
                  </a:moveTo>
                  <a:cubicBezTo>
                    <a:pt x="536048" y="305655"/>
                    <a:pt x="611312" y="380920"/>
                    <a:pt x="611312" y="473765"/>
                  </a:cubicBezTo>
                  <a:cubicBezTo>
                    <a:pt x="611312" y="566613"/>
                    <a:pt x="536048" y="641878"/>
                    <a:pt x="443202" y="641878"/>
                  </a:cubicBezTo>
                  <a:cubicBezTo>
                    <a:pt x="350356" y="641878"/>
                    <a:pt x="275090" y="566613"/>
                    <a:pt x="275090" y="473765"/>
                  </a:cubicBezTo>
                  <a:cubicBezTo>
                    <a:pt x="275090" y="380920"/>
                    <a:pt x="350356" y="305655"/>
                    <a:pt x="443202" y="305655"/>
                  </a:cubicBezTo>
                  <a:close/>
                  <a:moveTo>
                    <a:pt x="275091" y="0"/>
                  </a:moveTo>
                  <a:cubicBezTo>
                    <a:pt x="279930" y="0"/>
                    <a:pt x="284769" y="1528"/>
                    <a:pt x="288845" y="4584"/>
                  </a:cubicBezTo>
                  <a:cubicBezTo>
                    <a:pt x="366543" y="62872"/>
                    <a:pt x="445861" y="91696"/>
                    <a:pt x="527257" y="91696"/>
                  </a:cubicBezTo>
                  <a:cubicBezTo>
                    <a:pt x="539917" y="91696"/>
                    <a:pt x="550181" y="101959"/>
                    <a:pt x="550181" y="114620"/>
                  </a:cubicBezTo>
                  <a:lnTo>
                    <a:pt x="550181" y="275090"/>
                  </a:lnTo>
                  <a:cubicBezTo>
                    <a:pt x="550181" y="285420"/>
                    <a:pt x="549753" y="295569"/>
                    <a:pt x="548958" y="305534"/>
                  </a:cubicBezTo>
                  <a:cubicBezTo>
                    <a:pt x="456100" y="247077"/>
                    <a:pt x="333434" y="274967"/>
                    <a:pt x="274980" y="367825"/>
                  </a:cubicBezTo>
                  <a:cubicBezTo>
                    <a:pt x="227961" y="442514"/>
                    <a:pt x="235850" y="539266"/>
                    <a:pt x="294347" y="605352"/>
                  </a:cubicBezTo>
                  <a:lnTo>
                    <a:pt x="283496" y="609723"/>
                  </a:lnTo>
                  <a:cubicBezTo>
                    <a:pt x="278095" y="611850"/>
                    <a:pt x="272086" y="611850"/>
                    <a:pt x="266685" y="609723"/>
                  </a:cubicBezTo>
                  <a:cubicBezTo>
                    <a:pt x="90412" y="540277"/>
                    <a:pt x="0" y="427918"/>
                    <a:pt x="0" y="275090"/>
                  </a:cubicBezTo>
                  <a:lnTo>
                    <a:pt x="0" y="114620"/>
                  </a:lnTo>
                  <a:cubicBezTo>
                    <a:pt x="0" y="101959"/>
                    <a:pt x="10263" y="91696"/>
                    <a:pt x="22924" y="91696"/>
                  </a:cubicBezTo>
                  <a:cubicBezTo>
                    <a:pt x="104320" y="91696"/>
                    <a:pt x="183638" y="62872"/>
                    <a:pt x="261336" y="4584"/>
                  </a:cubicBezTo>
                  <a:cubicBezTo>
                    <a:pt x="265411" y="1528"/>
                    <a:pt x="270251" y="0"/>
                    <a:pt x="275091" y="0"/>
                  </a:cubicBezTo>
                  <a:close/>
                </a:path>
              </a:pathLst>
            </a:custGeom>
            <a:blipFill dpi="0" rotWithShape="1">
              <a:blip r:embed="rId13">
                <a:alphaModFix amt="15000"/>
                <a:extLst>
                  <a:ext uri="{96DAC541-7B7A-43D3-8B79-37D633B846F1}">
                    <asvg:svgBlip xmlns:asvg="http://schemas.microsoft.com/office/drawing/2016/SVG/main" r:embed="rId14"/>
                  </a:ext>
                </a:extLst>
              </a:blip>
              <a:srcRect/>
              <a:tile tx="0" ty="0" sx="15000" sy="15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36" name="Freeform: Shape 35">
              <a:extLst>
                <a:ext uri="{FF2B5EF4-FFF2-40B4-BE49-F238E27FC236}">
                  <a16:creationId xmlns:a16="http://schemas.microsoft.com/office/drawing/2014/main" id="{6CCDF293-A620-D6C3-F0CB-CE6EF131B18F}"/>
                </a:ext>
                <a:ext uri="{C183D7F6-B498-43B3-948B-1728B52AA6E4}">
                  <adec:decorative xmlns:adec="http://schemas.microsoft.com/office/drawing/2017/decorative" val="1"/>
                </a:ext>
              </a:extLst>
            </p:cNvPr>
            <p:cNvSpPr/>
            <p:nvPr/>
          </p:nvSpPr>
          <p:spPr>
            <a:xfrm>
              <a:off x="10349387" y="2495813"/>
              <a:ext cx="611312" cy="641878"/>
            </a:xfrm>
            <a:custGeom>
              <a:avLst/>
              <a:gdLst>
                <a:gd name="connsiteX0" fmla="*/ 534879 w 611312"/>
                <a:gd name="connsiteY0" fmla="*/ 397325 h 641878"/>
                <a:gd name="connsiteX1" fmla="*/ 524078 w 611312"/>
                <a:gd name="connsiteY1" fmla="*/ 401815 h 641878"/>
                <a:gd name="connsiteX2" fmla="*/ 412636 w 611312"/>
                <a:gd name="connsiteY2" fmla="*/ 513287 h 641878"/>
                <a:gd name="connsiteX3" fmla="*/ 362325 w 611312"/>
                <a:gd name="connsiteY3" fmla="*/ 462945 h 641878"/>
                <a:gd name="connsiteX4" fmla="*/ 340685 w 611312"/>
                <a:gd name="connsiteY4" fmla="*/ 462945 h 641878"/>
                <a:gd name="connsiteX5" fmla="*/ 340685 w 611312"/>
                <a:gd name="connsiteY5" fmla="*/ 484587 h 641878"/>
                <a:gd name="connsiteX6" fmla="*/ 401816 w 611312"/>
                <a:gd name="connsiteY6" fmla="*/ 545718 h 641878"/>
                <a:gd name="connsiteX7" fmla="*/ 401844 w 611312"/>
                <a:gd name="connsiteY7" fmla="*/ 545745 h 641878"/>
                <a:gd name="connsiteX8" fmla="*/ 423456 w 611312"/>
                <a:gd name="connsiteY8" fmla="*/ 545718 h 641878"/>
                <a:gd name="connsiteX9" fmla="*/ 545718 w 611312"/>
                <a:gd name="connsiteY9" fmla="*/ 423455 h 641878"/>
                <a:gd name="connsiteX10" fmla="*/ 545745 w 611312"/>
                <a:gd name="connsiteY10" fmla="*/ 423428 h 641878"/>
                <a:gd name="connsiteX11" fmla="*/ 545718 w 611312"/>
                <a:gd name="connsiteY11" fmla="*/ 401815 h 641878"/>
                <a:gd name="connsiteX12" fmla="*/ 545690 w 611312"/>
                <a:gd name="connsiteY12" fmla="*/ 401786 h 641878"/>
                <a:gd name="connsiteX13" fmla="*/ 534879 w 611312"/>
                <a:gd name="connsiteY13" fmla="*/ 397325 h 641878"/>
                <a:gd name="connsiteX14" fmla="*/ 443202 w 611312"/>
                <a:gd name="connsiteY14" fmla="*/ 305655 h 641878"/>
                <a:gd name="connsiteX15" fmla="*/ 611312 w 611312"/>
                <a:gd name="connsiteY15" fmla="*/ 473765 h 641878"/>
                <a:gd name="connsiteX16" fmla="*/ 443202 w 611312"/>
                <a:gd name="connsiteY16" fmla="*/ 641878 h 641878"/>
                <a:gd name="connsiteX17" fmla="*/ 275090 w 611312"/>
                <a:gd name="connsiteY17" fmla="*/ 473765 h 641878"/>
                <a:gd name="connsiteX18" fmla="*/ 443202 w 611312"/>
                <a:gd name="connsiteY18" fmla="*/ 305655 h 641878"/>
                <a:gd name="connsiteX19" fmla="*/ 275091 w 611312"/>
                <a:gd name="connsiteY19" fmla="*/ 0 h 641878"/>
                <a:gd name="connsiteX20" fmla="*/ 288845 w 611312"/>
                <a:gd name="connsiteY20" fmla="*/ 4584 h 641878"/>
                <a:gd name="connsiteX21" fmla="*/ 527257 w 611312"/>
                <a:gd name="connsiteY21" fmla="*/ 91696 h 641878"/>
                <a:gd name="connsiteX22" fmla="*/ 550181 w 611312"/>
                <a:gd name="connsiteY22" fmla="*/ 114620 h 641878"/>
                <a:gd name="connsiteX23" fmla="*/ 550181 w 611312"/>
                <a:gd name="connsiteY23" fmla="*/ 275090 h 641878"/>
                <a:gd name="connsiteX24" fmla="*/ 548958 w 611312"/>
                <a:gd name="connsiteY24" fmla="*/ 305534 h 641878"/>
                <a:gd name="connsiteX25" fmla="*/ 274980 w 611312"/>
                <a:gd name="connsiteY25" fmla="*/ 367825 h 641878"/>
                <a:gd name="connsiteX26" fmla="*/ 294347 w 611312"/>
                <a:gd name="connsiteY26" fmla="*/ 605352 h 641878"/>
                <a:gd name="connsiteX27" fmla="*/ 283496 w 611312"/>
                <a:gd name="connsiteY27" fmla="*/ 609723 h 641878"/>
                <a:gd name="connsiteX28" fmla="*/ 266685 w 611312"/>
                <a:gd name="connsiteY28" fmla="*/ 609723 h 641878"/>
                <a:gd name="connsiteX29" fmla="*/ 0 w 611312"/>
                <a:gd name="connsiteY29" fmla="*/ 275090 h 641878"/>
                <a:gd name="connsiteX30" fmla="*/ 0 w 611312"/>
                <a:gd name="connsiteY30" fmla="*/ 114620 h 641878"/>
                <a:gd name="connsiteX31" fmla="*/ 22924 w 611312"/>
                <a:gd name="connsiteY31" fmla="*/ 91696 h 641878"/>
                <a:gd name="connsiteX32" fmla="*/ 261336 w 611312"/>
                <a:gd name="connsiteY32" fmla="*/ 4584 h 641878"/>
                <a:gd name="connsiteX33" fmla="*/ 275091 w 611312"/>
                <a:gd name="connsiteY33" fmla="*/ 0 h 641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11312" h="641878">
                  <a:moveTo>
                    <a:pt x="534879" y="397325"/>
                  </a:moveTo>
                  <a:cubicBezTo>
                    <a:pt x="530968" y="397330"/>
                    <a:pt x="527057" y="398828"/>
                    <a:pt x="524078" y="401815"/>
                  </a:cubicBezTo>
                  <a:lnTo>
                    <a:pt x="412636" y="513287"/>
                  </a:lnTo>
                  <a:lnTo>
                    <a:pt x="362325" y="462945"/>
                  </a:lnTo>
                  <a:cubicBezTo>
                    <a:pt x="356350" y="456971"/>
                    <a:pt x="346661" y="456971"/>
                    <a:pt x="340685" y="462945"/>
                  </a:cubicBezTo>
                  <a:cubicBezTo>
                    <a:pt x="334709" y="468921"/>
                    <a:pt x="334709" y="478611"/>
                    <a:pt x="340685" y="484587"/>
                  </a:cubicBezTo>
                  <a:lnTo>
                    <a:pt x="401816" y="545718"/>
                  </a:lnTo>
                  <a:cubicBezTo>
                    <a:pt x="401824" y="545726"/>
                    <a:pt x="401833" y="545736"/>
                    <a:pt x="401844" y="545745"/>
                  </a:cubicBezTo>
                  <a:cubicBezTo>
                    <a:pt x="407817" y="551705"/>
                    <a:pt x="417496" y="551694"/>
                    <a:pt x="423456" y="545718"/>
                  </a:cubicBezTo>
                  <a:lnTo>
                    <a:pt x="545718" y="423455"/>
                  </a:lnTo>
                  <a:cubicBezTo>
                    <a:pt x="545728" y="423446"/>
                    <a:pt x="545736" y="423437"/>
                    <a:pt x="545745" y="423428"/>
                  </a:cubicBezTo>
                  <a:cubicBezTo>
                    <a:pt x="551707" y="417452"/>
                    <a:pt x="551694" y="407775"/>
                    <a:pt x="545718" y="401815"/>
                  </a:cubicBezTo>
                  <a:cubicBezTo>
                    <a:pt x="545710" y="401806"/>
                    <a:pt x="545701" y="401796"/>
                    <a:pt x="545690" y="401786"/>
                  </a:cubicBezTo>
                  <a:cubicBezTo>
                    <a:pt x="542704" y="398807"/>
                    <a:pt x="538790" y="397320"/>
                    <a:pt x="534879" y="397325"/>
                  </a:cubicBezTo>
                  <a:close/>
                  <a:moveTo>
                    <a:pt x="443202" y="305655"/>
                  </a:moveTo>
                  <a:cubicBezTo>
                    <a:pt x="536048" y="305655"/>
                    <a:pt x="611312" y="380920"/>
                    <a:pt x="611312" y="473765"/>
                  </a:cubicBezTo>
                  <a:cubicBezTo>
                    <a:pt x="611312" y="566613"/>
                    <a:pt x="536048" y="641878"/>
                    <a:pt x="443202" y="641878"/>
                  </a:cubicBezTo>
                  <a:cubicBezTo>
                    <a:pt x="350356" y="641878"/>
                    <a:pt x="275090" y="566613"/>
                    <a:pt x="275090" y="473765"/>
                  </a:cubicBezTo>
                  <a:cubicBezTo>
                    <a:pt x="275090" y="380920"/>
                    <a:pt x="350356" y="305655"/>
                    <a:pt x="443202" y="305655"/>
                  </a:cubicBezTo>
                  <a:close/>
                  <a:moveTo>
                    <a:pt x="275091" y="0"/>
                  </a:moveTo>
                  <a:cubicBezTo>
                    <a:pt x="279930" y="0"/>
                    <a:pt x="284769" y="1528"/>
                    <a:pt x="288845" y="4584"/>
                  </a:cubicBezTo>
                  <a:cubicBezTo>
                    <a:pt x="366543" y="62872"/>
                    <a:pt x="445861" y="91696"/>
                    <a:pt x="527257" y="91696"/>
                  </a:cubicBezTo>
                  <a:cubicBezTo>
                    <a:pt x="539917" y="91696"/>
                    <a:pt x="550181" y="101959"/>
                    <a:pt x="550181" y="114620"/>
                  </a:cubicBezTo>
                  <a:lnTo>
                    <a:pt x="550181" y="275090"/>
                  </a:lnTo>
                  <a:cubicBezTo>
                    <a:pt x="550181" y="285420"/>
                    <a:pt x="549753" y="295569"/>
                    <a:pt x="548958" y="305534"/>
                  </a:cubicBezTo>
                  <a:cubicBezTo>
                    <a:pt x="456100" y="247077"/>
                    <a:pt x="333434" y="274967"/>
                    <a:pt x="274980" y="367825"/>
                  </a:cubicBezTo>
                  <a:cubicBezTo>
                    <a:pt x="227961" y="442514"/>
                    <a:pt x="235850" y="539266"/>
                    <a:pt x="294347" y="605352"/>
                  </a:cubicBezTo>
                  <a:lnTo>
                    <a:pt x="283496" y="609723"/>
                  </a:lnTo>
                  <a:cubicBezTo>
                    <a:pt x="278095" y="611850"/>
                    <a:pt x="272086" y="611850"/>
                    <a:pt x="266685" y="609723"/>
                  </a:cubicBezTo>
                  <a:cubicBezTo>
                    <a:pt x="90412" y="540277"/>
                    <a:pt x="0" y="427918"/>
                    <a:pt x="0" y="275090"/>
                  </a:cubicBezTo>
                  <a:lnTo>
                    <a:pt x="0" y="114620"/>
                  </a:lnTo>
                  <a:cubicBezTo>
                    <a:pt x="0" y="101959"/>
                    <a:pt x="10263" y="91696"/>
                    <a:pt x="22924" y="91696"/>
                  </a:cubicBezTo>
                  <a:cubicBezTo>
                    <a:pt x="104320" y="91696"/>
                    <a:pt x="183638" y="62872"/>
                    <a:pt x="261336" y="4584"/>
                  </a:cubicBezTo>
                  <a:cubicBezTo>
                    <a:pt x="265411" y="1528"/>
                    <a:pt x="270251" y="0"/>
                    <a:pt x="275091" y="0"/>
                  </a:cubicBezTo>
                  <a:close/>
                </a:path>
              </a:pathLst>
            </a:custGeom>
            <a:gradFill flip="none" rotWithShape="1">
              <a:gsLst>
                <a:gs pos="0">
                  <a:srgbClr val="C03BC4">
                    <a:alpha val="0"/>
                  </a:srgbClr>
                </a:gs>
                <a:gs pos="77440">
                  <a:srgbClr val="49A2DE"/>
                </a:gs>
                <a:gs pos="100000">
                  <a:srgbClr val="8DC8E8"/>
                </a:gs>
                <a:gs pos="53000">
                  <a:srgbClr val="0078D4">
                    <a:alpha val="69000"/>
                  </a:srgbClr>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a:scene3d>
              <a:camera prst="orthographicFront"/>
              <a:lightRig rig="threePt" dir="t"/>
            </a:scene3d>
            <a:sp3d>
              <a:bevelT w="19050" h="63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grpSp>
      <p:sp>
        <p:nvSpPr>
          <p:cNvPr id="14" name="Text Placeholder 20">
            <a:extLst>
              <a:ext uri="{FF2B5EF4-FFF2-40B4-BE49-F238E27FC236}">
                <a16:creationId xmlns:a16="http://schemas.microsoft.com/office/drawing/2014/main" id="{D5626829-11A4-0A88-4571-DBC475C562CC}"/>
              </a:ext>
            </a:extLst>
          </p:cNvPr>
          <p:cNvSpPr txBox="1">
            <a:spLocks/>
          </p:cNvSpPr>
          <p:nvPr/>
        </p:nvSpPr>
        <p:spPr>
          <a:xfrm>
            <a:off x="8187075" y="3433387"/>
            <a:ext cx="2929961" cy="848921"/>
          </a:xfrm>
          <a:prstGeom prst="rect">
            <a:avLst/>
          </a:prstGeom>
        </p:spPr>
        <p:txBody>
          <a:bodyPr lIns="91416" tIns="45708" rIns="91416" bIns="45708"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33">
              <a:spcBef>
                <a:spcPts val="600"/>
              </a:spcBef>
              <a:defRPr/>
            </a:pPr>
            <a:r>
              <a:rPr lang="en-US" sz="1800" kern="0">
                <a:solidFill>
                  <a:schemeClr val="tx1"/>
                </a:solidFill>
                <a:latin typeface="+mj-lt"/>
                <a:cs typeface="Segoe UI Semibold" panose="020B0702040204020203" pitchFamily="34" charset="0"/>
              </a:rPr>
              <a:t>Responsible AI Tooling</a:t>
            </a:r>
          </a:p>
          <a:p>
            <a:pPr algn="ctr" defTabSz="932433">
              <a:spcBef>
                <a:spcPts val="600"/>
              </a:spcBef>
              <a:defRPr/>
            </a:pPr>
            <a:r>
              <a:rPr lang="en-US" sz="1400">
                <a:solidFill>
                  <a:schemeClr val="tx1"/>
                </a:solidFill>
                <a:cs typeface="Segoe UI Light"/>
              </a:rPr>
              <a:t>Build and manage apps that are trustworthy by design</a:t>
            </a:r>
          </a:p>
        </p:txBody>
      </p:sp>
      <p:pic>
        <p:nvPicPr>
          <p:cNvPr id="10" name="Graphic 9">
            <a:extLst>
              <a:ext uri="{FF2B5EF4-FFF2-40B4-BE49-F238E27FC236}">
                <a16:creationId xmlns:a16="http://schemas.microsoft.com/office/drawing/2014/main" id="{C54355CF-9D0B-1732-7189-3EAC5A42EB75}"/>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346062" y="4882226"/>
            <a:ext cx="540539" cy="540539"/>
          </a:xfrm>
          <a:prstGeom prst="rect">
            <a:avLst/>
          </a:prstGeom>
        </p:spPr>
      </p:pic>
      <p:sp>
        <p:nvSpPr>
          <p:cNvPr id="9" name="Text Placeholder 20">
            <a:extLst>
              <a:ext uri="{FF2B5EF4-FFF2-40B4-BE49-F238E27FC236}">
                <a16:creationId xmlns:a16="http://schemas.microsoft.com/office/drawing/2014/main" id="{C6CAFC17-3440-18AE-DDDB-A8929003347E}"/>
              </a:ext>
            </a:extLst>
          </p:cNvPr>
          <p:cNvSpPr txBox="1">
            <a:spLocks/>
          </p:cNvSpPr>
          <p:nvPr/>
        </p:nvSpPr>
        <p:spPr>
          <a:xfrm>
            <a:off x="4886602" y="4878114"/>
            <a:ext cx="3350525" cy="548765"/>
          </a:xfrm>
          <a:prstGeom prst="rect">
            <a:avLst/>
          </a:prstGeom>
        </p:spPr>
        <p:txBody>
          <a:bodyPr lIns="91416" tIns="45708" rIns="91416" bIns="45708" anchor="ctr">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371600">
              <a:spcBef>
                <a:spcPts val="0"/>
              </a:spcBef>
              <a:tabLst>
                <a:tab pos="1371600" algn="l"/>
              </a:tabLst>
              <a:defRPr/>
            </a:pPr>
            <a:r>
              <a:rPr lang="en-US" sz="3200" b="1">
                <a:ln w="3175">
                  <a:noFill/>
                </a:ln>
                <a:solidFill>
                  <a:schemeClr val="tx1"/>
                </a:solidFill>
                <a:latin typeface="Segoe UI Semibold" panose="020F0502020204030204" pitchFamily="34" charset="0"/>
                <a:cs typeface="Segoe UI" panose="020B0502040204020203" pitchFamily="34" charset="0"/>
              </a:rPr>
              <a:t>Azure AI Studio</a:t>
            </a:r>
          </a:p>
        </p:txBody>
      </p:sp>
      <p:sp>
        <p:nvSpPr>
          <p:cNvPr id="11" name="Text Placeholder 20">
            <a:extLst>
              <a:ext uri="{FF2B5EF4-FFF2-40B4-BE49-F238E27FC236}">
                <a16:creationId xmlns:a16="http://schemas.microsoft.com/office/drawing/2014/main" id="{34F8FA2A-A097-46D3-A834-5F2BAE265923}"/>
              </a:ext>
            </a:extLst>
          </p:cNvPr>
          <p:cNvSpPr txBox="1">
            <a:spLocks/>
          </p:cNvSpPr>
          <p:nvPr/>
        </p:nvSpPr>
        <p:spPr>
          <a:xfrm>
            <a:off x="2330111" y="5382061"/>
            <a:ext cx="7536237" cy="584623"/>
          </a:xfrm>
          <a:prstGeom prst="rect">
            <a:avLst/>
          </a:prstGeom>
        </p:spPr>
        <p:txBody>
          <a:bodyPr lIns="91416" tIns="45708" rIns="91416" bIns="45708" anchor="ctr">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33">
              <a:spcBef>
                <a:spcPts val="600"/>
              </a:spcBef>
              <a:defRPr/>
            </a:pPr>
            <a:r>
              <a:rPr lang="en-US" sz="1800" kern="0">
                <a:solidFill>
                  <a:schemeClr val="tx1"/>
                </a:solidFill>
                <a:latin typeface="+mj-lt"/>
                <a:cs typeface="Segoe UI Semibold" panose="020B0702040204020203" pitchFamily="34" charset="0"/>
              </a:rPr>
              <a:t>A comprehensive platform to develop and deploy custom copilots</a:t>
            </a:r>
          </a:p>
        </p:txBody>
      </p:sp>
    </p:spTree>
    <p:extLst>
      <p:ext uri="{BB962C8B-B14F-4D97-AF65-F5344CB8AC3E}">
        <p14:creationId xmlns:p14="http://schemas.microsoft.com/office/powerpoint/2010/main" val="1973365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0"/>
                                  </p:stCondLst>
                                  <p:childTnLst>
                                    <p:animMotion origin="layout" path="M -2.08333E-7 -4.44444E-6 L -2.08333E-7 0.03542 " pathEditMode="relative" rAng="0" ptsTypes="AA">
                                      <p:cBhvr>
                                        <p:cTn id="9" dur="700" spd="-100000" fill="hold"/>
                                        <p:tgtEl>
                                          <p:spTgt spid="16"/>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100000" fill="hold" grpId="1" nodeType="withEffect">
                                  <p:stCondLst>
                                    <p:cond delay="200"/>
                                  </p:stCondLst>
                                  <p:childTnLst>
                                    <p:animMotion origin="layout" path="M -2.08333E-7 -3.7037E-6 L -2.08333E-7 0.03542 " pathEditMode="relative" rAng="0" ptsTypes="AA">
                                      <p:cBhvr>
                                        <p:cTn id="14" dur="700" spd="-100000" fill="hold"/>
                                        <p:tgtEl>
                                          <p:spTgt spid="21"/>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
                                        <p:tgtEl>
                                          <p:spTgt spid="4"/>
                                        </p:tgtEl>
                                      </p:cBhvr>
                                    </p:animEffect>
                                  </p:childTnLst>
                                </p:cTn>
                              </p:par>
                              <p:par>
                                <p:cTn id="18" presetID="42" presetClass="path" presetSubtype="0" decel="100000" fill="hold" grpId="1" nodeType="withEffect">
                                  <p:stCondLst>
                                    <p:cond delay="200"/>
                                  </p:stCondLst>
                                  <p:childTnLst>
                                    <p:animMotion origin="layout" path="M -2.08333E-7 3.33333E-6 L -2.08333E-7 0.03541 " pathEditMode="relative" rAng="0" ptsTypes="AA">
                                      <p:cBhvr>
                                        <p:cTn id="19" dur="700" spd="-100000" fill="hold"/>
                                        <p:tgtEl>
                                          <p:spTgt spid="4"/>
                                        </p:tgtEl>
                                        <p:attrNameLst>
                                          <p:attrName>ppt_x</p:attrName>
                                          <p:attrName>ppt_y</p:attrName>
                                        </p:attrNameLst>
                                      </p:cBhvr>
                                      <p:rCtr x="0" y="1759"/>
                                    </p:animMotion>
                                  </p:childTnLst>
                                </p:cTn>
                              </p:par>
                              <p:par>
                                <p:cTn id="20" presetID="22" presetClass="entr" presetSubtype="1" fill="hold" nodeType="withEffect">
                                  <p:stCondLst>
                                    <p:cond delay="60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par>
                                <p:cTn id="23" presetID="10" presetClass="entr" presetSubtype="0" fill="hold" nodeType="withEffect">
                                  <p:stCondLst>
                                    <p:cond delay="5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42" presetClass="path" presetSubtype="0" decel="100000" fill="hold" nodeType="withEffect">
                                  <p:stCondLst>
                                    <p:cond delay="500"/>
                                  </p:stCondLst>
                                  <p:childTnLst>
                                    <p:animMotion origin="layout" path="M 0 2.96296E-6 L 0 0.03541 " pathEditMode="relative" rAng="0" ptsTypes="AA">
                                      <p:cBhvr>
                                        <p:cTn id="27" dur="700" spd="-100000" fill="hold"/>
                                        <p:tgtEl>
                                          <p:spTgt spid="5"/>
                                        </p:tgtEl>
                                        <p:attrNameLst>
                                          <p:attrName>ppt_x</p:attrName>
                                          <p:attrName>ppt_y</p:attrName>
                                        </p:attrNameLst>
                                      </p:cBhvr>
                                      <p:rCtr x="0" y="1759"/>
                                    </p:animMotion>
                                  </p:childTnLst>
                                </p:cTn>
                              </p:par>
                              <p:par>
                                <p:cTn id="28" presetID="10" presetClass="entr" presetSubtype="0" fill="hold" grpId="0" nodeType="withEffect">
                                  <p:stCondLst>
                                    <p:cond delay="6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600"/>
                                  </p:stCondLst>
                                  <p:childTnLst>
                                    <p:animMotion origin="layout" path="M -1.04167E-6 1.11111E-6 L -1.04167E-6 0.03542 " pathEditMode="relative" rAng="0" ptsTypes="AA">
                                      <p:cBhvr>
                                        <p:cTn id="32" dur="700" spd="-100000" fill="hold"/>
                                        <p:tgtEl>
                                          <p:spTgt spid="9"/>
                                        </p:tgtEl>
                                        <p:attrNameLst>
                                          <p:attrName>ppt_x</p:attrName>
                                          <p:attrName>ppt_y</p:attrName>
                                        </p:attrNameLst>
                                      </p:cBhvr>
                                      <p:rCtr x="0" y="1759"/>
                                    </p:animMotion>
                                  </p:childTnLst>
                                </p:cTn>
                              </p:par>
                              <p:par>
                                <p:cTn id="33" presetID="10" presetClass="entr" presetSubtype="0" fill="hold" nodeType="withEffect">
                                  <p:stCondLst>
                                    <p:cond delay="7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42" presetClass="path" presetSubtype="0" decel="100000" fill="hold" nodeType="withEffect">
                                  <p:stCondLst>
                                    <p:cond delay="700"/>
                                  </p:stCondLst>
                                  <p:childTnLst>
                                    <p:animMotion origin="layout" path="M 4.16667E-6 2.59259E-6 L 4.16667E-6 0.03541 " pathEditMode="relative" rAng="0" ptsTypes="AA">
                                      <p:cBhvr>
                                        <p:cTn id="37" dur="700" spd="-100000" fill="hold"/>
                                        <p:tgtEl>
                                          <p:spTgt spid="10"/>
                                        </p:tgtEl>
                                        <p:attrNameLst>
                                          <p:attrName>ppt_x</p:attrName>
                                          <p:attrName>ppt_y</p:attrName>
                                        </p:attrNameLst>
                                      </p:cBhvr>
                                      <p:rCtr x="0" y="1759"/>
                                    </p:animMotion>
                                  </p:childTnLst>
                                </p:cTn>
                              </p:par>
                              <p:par>
                                <p:cTn id="38" presetID="10" presetClass="entr" presetSubtype="0" fill="hold" grpId="0" nodeType="withEffect">
                                  <p:stCondLst>
                                    <p:cond delay="8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42" presetClass="path" presetSubtype="0" decel="100000" fill="hold" grpId="1" nodeType="withEffect">
                                  <p:stCondLst>
                                    <p:cond delay="800"/>
                                  </p:stCondLst>
                                  <p:childTnLst>
                                    <p:animMotion origin="layout" path="M -2.08333E-7 -4.81481E-6 L -2.08333E-7 0.03542 " pathEditMode="relative" rAng="0" ptsTypes="AA">
                                      <p:cBhvr>
                                        <p:cTn id="42" dur="700" spd="-100000" fill="hold"/>
                                        <p:tgtEl>
                                          <p:spTgt spid="11"/>
                                        </p:tgtEl>
                                        <p:attrNameLst>
                                          <p:attrName>ppt_x</p:attrName>
                                          <p:attrName>ppt_y</p:attrName>
                                        </p:attrNameLst>
                                      </p:cBhvr>
                                      <p:rCtr x="0" y="1759"/>
                                    </p:animMotion>
                                  </p:childTnLst>
                                </p:cTn>
                              </p:par>
                              <p:par>
                                <p:cTn id="43" presetID="10" presetClass="entr" presetSubtype="0" fill="hold" grpId="0" nodeType="withEffect">
                                  <p:stCondLst>
                                    <p:cond delay="30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par>
                                <p:cTn id="46" presetID="42" presetClass="path" presetSubtype="0" decel="100000" fill="hold" grpId="1" nodeType="withEffect">
                                  <p:stCondLst>
                                    <p:cond delay="300"/>
                                  </p:stCondLst>
                                  <p:childTnLst>
                                    <p:animMotion origin="layout" path="M -2.08333E-7 7.40741E-7 L -2.08333E-7 0.03542 " pathEditMode="relative" rAng="0" ptsTypes="AA">
                                      <p:cBhvr>
                                        <p:cTn id="47" dur="700" spd="-100000" fill="hold"/>
                                        <p:tgtEl>
                                          <p:spTgt spid="3"/>
                                        </p:tgtEl>
                                        <p:attrNameLst>
                                          <p:attrName>ppt_x</p:attrName>
                                          <p:attrName>ppt_y</p:attrName>
                                        </p:attrNameLst>
                                      </p:cBhvr>
                                      <p:rCtr x="0" y="1759"/>
                                    </p:animMotion>
                                  </p:childTnLst>
                                </p:cTn>
                              </p:par>
                              <p:par>
                                <p:cTn id="48" presetID="10" presetClass="entr" presetSubtype="0" fill="hold" grpId="0" nodeType="withEffect">
                                  <p:stCondLst>
                                    <p:cond delay="4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42" presetClass="path" presetSubtype="0" decel="100000" fill="hold" grpId="1" nodeType="withEffect">
                                  <p:stCondLst>
                                    <p:cond delay="400"/>
                                  </p:stCondLst>
                                  <p:childTnLst>
                                    <p:animMotion origin="layout" path="M -1.45833E-6 0 L -1.45833E-6 0.03542 " pathEditMode="relative" rAng="0" ptsTypes="AA">
                                      <p:cBhvr>
                                        <p:cTn id="52" dur="700" spd="-100000" fill="hold"/>
                                        <p:tgtEl>
                                          <p:spTgt spid="13"/>
                                        </p:tgtEl>
                                        <p:attrNameLst>
                                          <p:attrName>ppt_x</p:attrName>
                                          <p:attrName>ppt_y</p:attrName>
                                        </p:attrNameLst>
                                      </p:cBhvr>
                                      <p:rCtr x="0" y="1759"/>
                                    </p:animMotion>
                                  </p:childTnLst>
                                </p:cTn>
                              </p:par>
                              <p:par>
                                <p:cTn id="53" presetID="10" presetClass="entr" presetSubtype="0" fill="hold" grpId="0" nodeType="withEffect">
                                  <p:stCondLst>
                                    <p:cond delay="40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par>
                                <p:cTn id="56" presetID="42" presetClass="path" presetSubtype="0" decel="100000" fill="hold" grpId="1" nodeType="withEffect">
                                  <p:stCondLst>
                                    <p:cond delay="400"/>
                                  </p:stCondLst>
                                  <p:childTnLst>
                                    <p:animMotion origin="layout" path="M -2.08333E-7 0 L -2.08333E-7 0.03542 " pathEditMode="relative" rAng="0" ptsTypes="AA">
                                      <p:cBhvr>
                                        <p:cTn id="57" dur="700" spd="-100000" fill="hold"/>
                                        <p:tgtEl>
                                          <p:spTgt spid="15"/>
                                        </p:tgtEl>
                                        <p:attrNameLst>
                                          <p:attrName>ppt_x</p:attrName>
                                          <p:attrName>ppt_y</p:attrName>
                                        </p:attrNameLst>
                                      </p:cBhvr>
                                      <p:rCtr x="0" y="1759"/>
                                    </p:animMotion>
                                  </p:childTnLst>
                                </p:cTn>
                              </p:par>
                              <p:par>
                                <p:cTn id="58" presetID="10" presetClass="entr" presetSubtype="0" fill="hold" grpId="0" nodeType="withEffect">
                                  <p:stCondLst>
                                    <p:cond delay="40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par>
                                <p:cTn id="61" presetID="42" presetClass="path" presetSubtype="0" decel="100000" fill="hold" grpId="1" nodeType="withEffect">
                                  <p:stCondLst>
                                    <p:cond delay="400"/>
                                  </p:stCondLst>
                                  <p:childTnLst>
                                    <p:animMotion origin="layout" path="M 3.33333E-6 0 L 3.33333E-6 0.03542 " pathEditMode="relative" rAng="0" ptsTypes="AA">
                                      <p:cBhvr>
                                        <p:cTn id="62" dur="700" spd="-100000" fill="hold"/>
                                        <p:tgtEl>
                                          <p:spTgt spid="14"/>
                                        </p:tgtEl>
                                        <p:attrNameLst>
                                          <p:attrName>ppt_x</p:attrName>
                                          <p:attrName>ppt_y</p:attrName>
                                        </p:attrNameLst>
                                      </p:cBhvr>
                                      <p:rCtr x="0" y="1759"/>
                                    </p:animMotion>
                                  </p:childTnLst>
                                </p:cTn>
                              </p:par>
                              <p:par>
                                <p:cTn id="63" presetID="10" presetClass="entr" presetSubtype="0" fill="hold" nodeType="withEffect">
                                  <p:stCondLst>
                                    <p:cond delay="30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42" presetClass="path" presetSubtype="0" decel="100000" fill="hold" nodeType="withEffect">
                                  <p:stCondLst>
                                    <p:cond delay="300"/>
                                  </p:stCondLst>
                                  <p:childTnLst>
                                    <p:animMotion origin="layout" path="M -1.45833E-6 4.81481E-6 L -1.45833E-6 0.03541 " pathEditMode="relative" rAng="0" ptsTypes="AA">
                                      <p:cBhvr>
                                        <p:cTn id="67" dur="700" spd="-100000" fill="hold"/>
                                        <p:tgtEl>
                                          <p:spTgt spid="30"/>
                                        </p:tgtEl>
                                        <p:attrNameLst>
                                          <p:attrName>ppt_x</p:attrName>
                                          <p:attrName>ppt_y</p:attrName>
                                        </p:attrNameLst>
                                      </p:cBhvr>
                                      <p:rCtr x="0" y="1759"/>
                                    </p:animMotion>
                                  </p:childTnLst>
                                </p:cTn>
                              </p:par>
                              <p:par>
                                <p:cTn id="68" presetID="10" presetClass="entr" presetSubtype="0" fill="hold" nodeType="withEffect">
                                  <p:stCondLst>
                                    <p:cond delay="30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par>
                                <p:cTn id="71" presetID="42" presetClass="path" presetSubtype="0" decel="100000" fill="hold" nodeType="withEffect">
                                  <p:stCondLst>
                                    <p:cond delay="300"/>
                                  </p:stCondLst>
                                  <p:childTnLst>
                                    <p:animMotion origin="layout" path="M -2.08333E-7 4.81481E-6 L -2.08333E-7 0.03541 " pathEditMode="relative" rAng="0" ptsTypes="AA">
                                      <p:cBhvr>
                                        <p:cTn id="72" dur="700" spd="-100000" fill="hold"/>
                                        <p:tgtEl>
                                          <p:spTgt spid="25"/>
                                        </p:tgtEl>
                                        <p:attrNameLst>
                                          <p:attrName>ppt_x</p:attrName>
                                          <p:attrName>ppt_y</p:attrName>
                                        </p:attrNameLst>
                                      </p:cBhvr>
                                      <p:rCtr x="0" y="1759"/>
                                    </p:animMotion>
                                  </p:childTnLst>
                                </p:cTn>
                              </p:par>
                              <p:par>
                                <p:cTn id="73" presetID="10" presetClass="entr" presetSubtype="0" fill="hold" grpId="0" nodeType="withEffect">
                                  <p:stCondLst>
                                    <p:cond delay="30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par>
                                <p:cTn id="76" presetID="42" presetClass="path" presetSubtype="0" decel="100000" fill="hold" grpId="1" nodeType="withEffect">
                                  <p:stCondLst>
                                    <p:cond delay="300"/>
                                  </p:stCondLst>
                                  <p:childTnLst>
                                    <p:animMotion origin="layout" path="M 5E-6 4.07407E-6 L 5E-6 0.03541 " pathEditMode="relative" rAng="0" ptsTypes="AA">
                                      <p:cBhvr>
                                        <p:cTn id="77" dur="700" spd="-100000" fill="hold"/>
                                        <p:tgtEl>
                                          <p:spTgt spid="29"/>
                                        </p:tgtEl>
                                        <p:attrNameLst>
                                          <p:attrName>ppt_x</p:attrName>
                                          <p:attrName>ppt_y</p:attrName>
                                        </p:attrNameLst>
                                      </p:cBhvr>
                                      <p:rCtr x="0" y="1759"/>
                                    </p:animMotion>
                                  </p:childTnLst>
                                </p:cTn>
                              </p:par>
                              <p:par>
                                <p:cTn id="78" presetID="10" presetClass="entr" presetSubtype="0" fill="hold" nodeType="withEffect">
                                  <p:stCondLst>
                                    <p:cond delay="30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42" presetClass="path" presetSubtype="0" decel="100000" fill="hold" nodeType="withEffect">
                                  <p:stCondLst>
                                    <p:cond delay="300"/>
                                  </p:stCondLst>
                                  <p:childTnLst>
                                    <p:animMotion origin="layout" path="M 3.33333E-6 4.81481E-6 L 3.33333E-6 0.03541 " pathEditMode="relative" rAng="0" ptsTypes="AA">
                                      <p:cBhvr>
                                        <p:cTn id="82" dur="700" spd="-100000" fill="hold"/>
                                        <p:tgtEl>
                                          <p:spTgt spid="3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29" grpId="0" animBg="1"/>
      <p:bldP spid="29" grpId="1" animBg="1"/>
      <p:bldP spid="16" grpId="0"/>
      <p:bldP spid="16" grpId="1"/>
      <p:bldP spid="21" grpId="0"/>
      <p:bldP spid="21" grpId="1"/>
      <p:bldP spid="13" grpId="0"/>
      <p:bldP spid="13" grpId="1"/>
      <p:bldP spid="15" grpId="0"/>
      <p:bldP spid="15" grpId="1"/>
      <p:bldP spid="14" grpId="0"/>
      <p:bldP spid="14" grpId="1"/>
      <p:bldP spid="9" grpId="0"/>
      <p:bldP spid="9" grpId="1"/>
      <p:bldP spid="11" grpId="0"/>
      <p:bldP spid="1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24D03-A2AB-0522-EEFE-99334C28DF7B}"/>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9E31C20-8957-5993-FF50-8C3F3E53FD75}"/>
              </a:ext>
              <a:ext uri="{C183D7F6-B498-43B3-948B-1728B52AA6E4}">
                <adec:decorative xmlns:adec="http://schemas.microsoft.com/office/drawing/2017/decorative" val="1"/>
              </a:ext>
            </a:extLst>
          </p:cNvPr>
          <p:cNvSpPr/>
          <p:nvPr/>
        </p:nvSpPr>
        <p:spPr bwMode="auto">
          <a:xfrm>
            <a:off x="1" y="0"/>
            <a:ext cx="12192000" cy="6858000"/>
          </a:xfrm>
          <a:prstGeom prst="roundRect">
            <a:avLst>
              <a:gd name="adj" fmla="val 0"/>
            </a:avLst>
          </a:prstGeom>
          <a:blipFill dpi="0" rotWithShape="1">
            <a:blip r:embed="rId2">
              <a:extLst>
                <a:ext uri="{96DAC541-7B7A-43D3-8B79-37D633B846F1}">
                  <asvg:svgBlip xmlns:asvg="http://schemas.microsoft.com/office/drawing/2016/SVG/main" r:embed="rId3"/>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FFFFFF"/>
              </a:solidFill>
              <a:effectLst/>
              <a:uLnTx/>
              <a:uFillTx/>
              <a:latin typeface="Segoe UI Variable Display Semibold" pitchFamily="2" charset="0"/>
              <a:ea typeface="+mn-ea"/>
              <a:cs typeface="Segoe UI" pitchFamily="34" charset="0"/>
            </a:endParaRPr>
          </a:p>
        </p:txBody>
      </p:sp>
      <p:sp>
        <p:nvSpPr>
          <p:cNvPr id="5" name="Rectangle: Top Corners Rounded 14">
            <a:extLst>
              <a:ext uri="{FF2B5EF4-FFF2-40B4-BE49-F238E27FC236}">
                <a16:creationId xmlns:a16="http://schemas.microsoft.com/office/drawing/2014/main" id="{3A491763-D3E8-E1CD-471C-3ECF4957226B}"/>
              </a:ext>
              <a:ext uri="{C183D7F6-B498-43B3-948B-1728B52AA6E4}">
                <adec:decorative xmlns:adec="http://schemas.microsoft.com/office/drawing/2017/decorative" val="1"/>
              </a:ext>
            </a:extLst>
          </p:cNvPr>
          <p:cNvSpPr/>
          <p:nvPr/>
        </p:nvSpPr>
        <p:spPr bwMode="auto">
          <a:xfrm>
            <a:off x="0" y="0"/>
            <a:ext cx="12188952" cy="6858000"/>
          </a:xfrm>
          <a:prstGeom prst="rect">
            <a:avLst/>
          </a:prstGeom>
          <a:gradFill flip="none" rotWithShape="1">
            <a:gsLst>
              <a:gs pos="60000">
                <a:srgbClr val="091F2C"/>
              </a:gs>
              <a:gs pos="89000">
                <a:srgbClr val="091F2C">
                  <a:alpha val="76000"/>
                </a:srgbClr>
              </a:gs>
              <a:gs pos="100000">
                <a:srgbClr val="091F2C">
                  <a:alpha val="29691"/>
                </a:srgbClr>
              </a:gs>
              <a:gs pos="22000">
                <a:srgbClr val="091F2C"/>
              </a:gs>
              <a:gs pos="0">
                <a:srgbClr val="091F2C">
                  <a:alpha val="59180"/>
                </a:srgbClr>
              </a:gs>
            </a:gsLst>
            <a:path path="circle">
              <a:fillToRect t="100000" r="100000"/>
            </a:path>
            <a:tileRect l="-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Variable Display Semibold" pitchFamily="2" charset="0"/>
              <a:ea typeface="+mn-ea"/>
              <a:cs typeface="Segoe UI" pitchFamily="34" charset="0"/>
            </a:endParaRPr>
          </a:p>
        </p:txBody>
      </p:sp>
      <p:sp>
        <p:nvSpPr>
          <p:cNvPr id="51" name="Rectangle: Rounded Corners 16">
            <a:extLst>
              <a:ext uri="{FF2B5EF4-FFF2-40B4-BE49-F238E27FC236}">
                <a16:creationId xmlns:a16="http://schemas.microsoft.com/office/drawing/2014/main" id="{3E5EE165-2043-B01A-048E-03FC43A45CDE}"/>
              </a:ext>
              <a:ext uri="{C183D7F6-B498-43B3-948B-1728B52AA6E4}">
                <adec:decorative xmlns:adec="http://schemas.microsoft.com/office/drawing/2017/decorative" val="1"/>
              </a:ext>
            </a:extLst>
          </p:cNvPr>
          <p:cNvSpPr/>
          <p:nvPr/>
        </p:nvSpPr>
        <p:spPr bwMode="auto">
          <a:xfrm>
            <a:off x="798093" y="1830544"/>
            <a:ext cx="2841332"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55" name="Rectangle: Rounded Corners 16">
            <a:extLst>
              <a:ext uri="{FF2B5EF4-FFF2-40B4-BE49-F238E27FC236}">
                <a16:creationId xmlns:a16="http://schemas.microsoft.com/office/drawing/2014/main" id="{FE06260A-2145-B1F2-0237-5EF67F9FE8FE}"/>
              </a:ext>
              <a:ext uri="{C183D7F6-B498-43B3-948B-1728B52AA6E4}">
                <adec:decorative xmlns:adec="http://schemas.microsoft.com/office/drawing/2017/decorative" val="1"/>
              </a:ext>
            </a:extLst>
          </p:cNvPr>
          <p:cNvSpPr/>
          <p:nvPr/>
        </p:nvSpPr>
        <p:spPr bwMode="auto">
          <a:xfrm>
            <a:off x="5651117" y="1830544"/>
            <a:ext cx="1791318"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56" name="Rectangle: Rounded Corners 16">
            <a:extLst>
              <a:ext uri="{FF2B5EF4-FFF2-40B4-BE49-F238E27FC236}">
                <a16:creationId xmlns:a16="http://schemas.microsoft.com/office/drawing/2014/main" id="{61058675-DA3A-4A3B-0650-1E7F7EFACDD1}"/>
              </a:ext>
              <a:ext uri="{C183D7F6-B498-43B3-948B-1728B52AA6E4}">
                <adec:decorative xmlns:adec="http://schemas.microsoft.com/office/drawing/2017/decorative" val="1"/>
              </a:ext>
            </a:extLst>
          </p:cNvPr>
          <p:cNvSpPr/>
          <p:nvPr/>
        </p:nvSpPr>
        <p:spPr bwMode="auto">
          <a:xfrm>
            <a:off x="7552016" y="1830544"/>
            <a:ext cx="1900804"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57" name="Rectangle: Rounded Corners 16">
            <a:extLst>
              <a:ext uri="{FF2B5EF4-FFF2-40B4-BE49-F238E27FC236}">
                <a16:creationId xmlns:a16="http://schemas.microsoft.com/office/drawing/2014/main" id="{70037F5A-4DB1-3858-FC10-9BE93914FEBE}"/>
              </a:ext>
              <a:ext uri="{C183D7F6-B498-43B3-948B-1728B52AA6E4}">
                <adec:decorative xmlns:adec="http://schemas.microsoft.com/office/drawing/2017/decorative" val="1"/>
              </a:ext>
            </a:extLst>
          </p:cNvPr>
          <p:cNvSpPr/>
          <p:nvPr/>
        </p:nvSpPr>
        <p:spPr bwMode="auto">
          <a:xfrm>
            <a:off x="9562402" y="1830544"/>
            <a:ext cx="1831506"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58" name="Rectangle: Rounded Corners 16">
            <a:extLst>
              <a:ext uri="{FF2B5EF4-FFF2-40B4-BE49-F238E27FC236}">
                <a16:creationId xmlns:a16="http://schemas.microsoft.com/office/drawing/2014/main" id="{ADAA1DEC-78A3-4078-9DA9-50B494CCB7E4}"/>
              </a:ext>
              <a:ext uri="{C183D7F6-B498-43B3-948B-1728B52AA6E4}">
                <adec:decorative xmlns:adec="http://schemas.microsoft.com/office/drawing/2017/decorative" val="1"/>
              </a:ext>
            </a:extLst>
          </p:cNvPr>
          <p:cNvSpPr/>
          <p:nvPr/>
        </p:nvSpPr>
        <p:spPr bwMode="auto">
          <a:xfrm>
            <a:off x="3751628" y="1830544"/>
            <a:ext cx="1787287" cy="2087564"/>
          </a:xfrm>
          <a:prstGeom prst="roundRect">
            <a:avLst>
              <a:gd name="adj" fmla="val 3795"/>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16" name="Rectangle: Rounded Corners 16">
            <a:extLst>
              <a:ext uri="{FF2B5EF4-FFF2-40B4-BE49-F238E27FC236}">
                <a16:creationId xmlns:a16="http://schemas.microsoft.com/office/drawing/2014/main" id="{C793E3F3-DD82-7EEF-846E-A79E35F9D4F3}"/>
              </a:ext>
              <a:ext uri="{C183D7F6-B498-43B3-948B-1728B52AA6E4}">
                <adec:decorative xmlns:adec="http://schemas.microsoft.com/office/drawing/2017/decorative" val="1"/>
              </a:ext>
            </a:extLst>
          </p:cNvPr>
          <p:cNvSpPr/>
          <p:nvPr/>
        </p:nvSpPr>
        <p:spPr bwMode="auto">
          <a:xfrm>
            <a:off x="798094" y="4040905"/>
            <a:ext cx="2545264"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17" name="Rectangle: Rounded Corners 16">
            <a:extLst>
              <a:ext uri="{FF2B5EF4-FFF2-40B4-BE49-F238E27FC236}">
                <a16:creationId xmlns:a16="http://schemas.microsoft.com/office/drawing/2014/main" id="{1FA8ED37-9E95-43CA-F12A-F11427644CB9}"/>
              </a:ext>
              <a:ext uri="{C183D7F6-B498-43B3-948B-1728B52AA6E4}">
                <adec:decorative xmlns:adec="http://schemas.microsoft.com/office/drawing/2017/decorative" val="1"/>
              </a:ext>
            </a:extLst>
          </p:cNvPr>
          <p:cNvSpPr/>
          <p:nvPr/>
        </p:nvSpPr>
        <p:spPr bwMode="auto">
          <a:xfrm>
            <a:off x="6155364" y="4040905"/>
            <a:ext cx="2559653"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18" name="Rectangle: Rounded Corners 16">
            <a:extLst>
              <a:ext uri="{FF2B5EF4-FFF2-40B4-BE49-F238E27FC236}">
                <a16:creationId xmlns:a16="http://schemas.microsoft.com/office/drawing/2014/main" id="{6B1C1D16-82AF-E3D6-410D-1A07D6868DCE}"/>
              </a:ext>
              <a:ext uri="{C183D7F6-B498-43B3-948B-1728B52AA6E4}">
                <adec:decorative xmlns:adec="http://schemas.microsoft.com/office/drawing/2017/decorative" val="1"/>
              </a:ext>
            </a:extLst>
          </p:cNvPr>
          <p:cNvSpPr/>
          <p:nvPr/>
        </p:nvSpPr>
        <p:spPr bwMode="auto">
          <a:xfrm>
            <a:off x="3484750" y="4040905"/>
            <a:ext cx="2559653"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19" name="Rectangle: Rounded Corners 16">
            <a:extLst>
              <a:ext uri="{FF2B5EF4-FFF2-40B4-BE49-F238E27FC236}">
                <a16:creationId xmlns:a16="http://schemas.microsoft.com/office/drawing/2014/main" id="{3410A186-D4D2-47C6-3776-71513454EE7F}"/>
              </a:ext>
              <a:ext uri="{C183D7F6-B498-43B3-948B-1728B52AA6E4}">
                <adec:decorative xmlns:adec="http://schemas.microsoft.com/office/drawing/2017/decorative" val="1"/>
              </a:ext>
            </a:extLst>
          </p:cNvPr>
          <p:cNvSpPr/>
          <p:nvPr/>
        </p:nvSpPr>
        <p:spPr bwMode="auto">
          <a:xfrm>
            <a:off x="8856409" y="4040905"/>
            <a:ext cx="2537497"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3" name="Title 1">
            <a:extLst>
              <a:ext uri="{FF2B5EF4-FFF2-40B4-BE49-F238E27FC236}">
                <a16:creationId xmlns:a16="http://schemas.microsoft.com/office/drawing/2014/main" id="{CB6C2E72-C33B-F6AF-C2E7-E873B8A15ADF}"/>
              </a:ext>
            </a:extLst>
          </p:cNvPr>
          <p:cNvSpPr txBox="1">
            <a:spLocks noGrp="1"/>
          </p:cNvSpPr>
          <p:nvPr>
            <p:ph type="title" idx="4294967295"/>
          </p:nvPr>
        </p:nvSpPr>
        <p:spPr>
          <a:xfrm>
            <a:off x="590334" y="421004"/>
            <a:ext cx="11014381" cy="5538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33" rtl="0" eaLnBrk="1" fontAlgn="auto" latinLnBrk="0" hangingPunct="1">
              <a:lnSpc>
                <a:spcPct val="100000"/>
              </a:lnSpc>
              <a:spcBef>
                <a:spcPct val="0"/>
              </a:spcBef>
              <a:spcAft>
                <a:spcPts val="0"/>
              </a:spcAft>
              <a:buClrTx/>
              <a:buSzTx/>
              <a:buFontTx/>
              <a:buNone/>
              <a:tabLst/>
              <a:defRPr/>
            </a:pPr>
            <a:r>
              <a:rPr kumimoji="0" lang="en-US">
                <a:latin typeface="Segoe UI Semibold"/>
                <a:cs typeface="Segoe UI Semibold"/>
              </a:rPr>
              <a:t>Azure AI model breadth</a:t>
            </a:r>
            <a:endParaRPr lang="en-US">
              <a:latin typeface="Segoe UI Semibold"/>
              <a:cs typeface="Segoe UI Semibold"/>
            </a:endParaRPr>
          </a:p>
        </p:txBody>
      </p:sp>
      <p:sp>
        <p:nvSpPr>
          <p:cNvPr id="4" name="Subtitle 1311">
            <a:extLst>
              <a:ext uri="{FF2B5EF4-FFF2-40B4-BE49-F238E27FC236}">
                <a16:creationId xmlns:a16="http://schemas.microsoft.com/office/drawing/2014/main" id="{8522E101-3CDD-C481-DE74-051381C19070}"/>
              </a:ext>
            </a:extLst>
          </p:cNvPr>
          <p:cNvSpPr txBox="1">
            <a:spLocks/>
          </p:cNvSpPr>
          <p:nvPr/>
        </p:nvSpPr>
        <p:spPr>
          <a:xfrm>
            <a:off x="590334" y="955370"/>
            <a:ext cx="11014381" cy="545473"/>
          </a:xfrm>
          <a:prstGeom prst="rect">
            <a:avLst/>
          </a:prstGeom>
        </p:spPr>
        <p:txBody>
          <a:bodyPr vert="horz" wrap="square" lIns="0" tIns="228540" rIns="0" bIns="0" rtlCol="0">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045" dirty="0"/>
              <a:t>Offering a wide collection (1,700+) of frontier and open models</a:t>
            </a:r>
          </a:p>
        </p:txBody>
      </p:sp>
      <p:sp>
        <p:nvSpPr>
          <p:cNvPr id="30" name="TextBox 29">
            <a:extLst>
              <a:ext uri="{FF2B5EF4-FFF2-40B4-BE49-F238E27FC236}">
                <a16:creationId xmlns:a16="http://schemas.microsoft.com/office/drawing/2014/main" id="{35F17DC8-22AE-CD31-BA61-1FD46C0D4FFE}"/>
              </a:ext>
            </a:extLst>
          </p:cNvPr>
          <p:cNvSpPr txBox="1"/>
          <p:nvPr/>
        </p:nvSpPr>
        <p:spPr>
          <a:xfrm>
            <a:off x="947508" y="2018115"/>
            <a:ext cx="2005357"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14097">
              <a:defRPr/>
            </a:pPr>
            <a:r>
              <a:rPr lang="en-US" sz="1599">
                <a:gradFill>
                  <a:gsLst>
                    <a:gs pos="100000">
                      <a:srgbClr val="FFFFFF"/>
                    </a:gs>
                    <a:gs pos="0">
                      <a:srgbClr val="FFFFFF"/>
                    </a:gs>
                  </a:gsLst>
                  <a:path path="circle">
                    <a:fillToRect t="100000" r="100000"/>
                  </a:path>
                </a:gradFill>
                <a:latin typeface="Segoe UI Variable Display Semibold" pitchFamily="2" charset="0"/>
              </a:rPr>
              <a:t>Azure OpenAI Service</a:t>
            </a:r>
          </a:p>
        </p:txBody>
      </p:sp>
      <p:pic>
        <p:nvPicPr>
          <p:cNvPr id="31" name="Picture 2" descr="Azure logo">
            <a:hlinkClick r:id="rId4"/>
            <a:extLst>
              <a:ext uri="{FF2B5EF4-FFF2-40B4-BE49-F238E27FC236}">
                <a16:creationId xmlns:a16="http://schemas.microsoft.com/office/drawing/2014/main" id="{D4169B81-24B3-E5BF-F2E0-AA46FE600C52}"/>
              </a:ext>
            </a:extLst>
          </p:cNvPr>
          <p:cNvPicPr>
            <a:picLocks noChangeAspect="1" noChangeArrowheads="1"/>
          </p:cNvPicPr>
          <p:nvPr/>
        </p:nvPicPr>
        <p:blipFill>
          <a:blip r:embed="rId5" cstate="email">
            <a:clrChange>
              <a:clrFrom>
                <a:srgbClr val="FDFDFD"/>
              </a:clrFrom>
              <a:clrTo>
                <a:srgbClr val="FDFDFD">
                  <a:alpha val="0"/>
                </a:srgbClr>
              </a:clrTo>
            </a:clrChange>
            <a:extLst>
              <a:ext uri="{28A0092B-C50C-407E-A947-70E740481C1C}">
                <a14:useLocalDpi xmlns:a14="http://schemas.microsoft.com/office/drawing/2010/main"/>
              </a:ext>
            </a:extLst>
          </a:blip>
          <a:srcRect/>
          <a:stretch>
            <a:fillRect/>
          </a:stretch>
        </p:blipFill>
        <p:spPr bwMode="auto">
          <a:xfrm>
            <a:off x="3217689" y="2035331"/>
            <a:ext cx="322237" cy="18095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8CF52EB-6167-AC84-8B3F-3BA0278EC7D9}"/>
              </a:ext>
            </a:extLst>
          </p:cNvPr>
          <p:cNvSpPr txBox="1"/>
          <p:nvPr/>
        </p:nvSpPr>
        <p:spPr>
          <a:xfrm>
            <a:off x="947508" y="2401777"/>
            <a:ext cx="1682080"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GPT-4o</a:t>
            </a:r>
          </a:p>
        </p:txBody>
      </p:sp>
      <p:sp>
        <p:nvSpPr>
          <p:cNvPr id="33" name="TextBox 32">
            <a:extLst>
              <a:ext uri="{FF2B5EF4-FFF2-40B4-BE49-F238E27FC236}">
                <a16:creationId xmlns:a16="http://schemas.microsoft.com/office/drawing/2014/main" id="{4CD48AEC-72AA-15E5-07B8-A77E1F348B3A}"/>
              </a:ext>
            </a:extLst>
          </p:cNvPr>
          <p:cNvSpPr txBox="1"/>
          <p:nvPr/>
        </p:nvSpPr>
        <p:spPr>
          <a:xfrm>
            <a:off x="947507" y="2697605"/>
            <a:ext cx="2428805"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GPT-4-Turbo with Vision, GPT-4, GPT-3.5</a:t>
            </a:r>
          </a:p>
        </p:txBody>
      </p:sp>
      <p:sp>
        <p:nvSpPr>
          <p:cNvPr id="34" name="TextBox 33">
            <a:extLst>
              <a:ext uri="{FF2B5EF4-FFF2-40B4-BE49-F238E27FC236}">
                <a16:creationId xmlns:a16="http://schemas.microsoft.com/office/drawing/2014/main" id="{236E8470-B4C7-4922-F1C1-4E1BD7EC64CD}"/>
              </a:ext>
            </a:extLst>
          </p:cNvPr>
          <p:cNvSpPr txBox="1"/>
          <p:nvPr/>
        </p:nvSpPr>
        <p:spPr>
          <a:xfrm>
            <a:off x="947508" y="2993432"/>
            <a:ext cx="1682080"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Embeddings</a:t>
            </a:r>
          </a:p>
        </p:txBody>
      </p:sp>
      <p:sp>
        <p:nvSpPr>
          <p:cNvPr id="35" name="TextBox 34">
            <a:extLst>
              <a:ext uri="{FF2B5EF4-FFF2-40B4-BE49-F238E27FC236}">
                <a16:creationId xmlns:a16="http://schemas.microsoft.com/office/drawing/2014/main" id="{9675E213-1E28-743F-C00E-8836253A176A}"/>
              </a:ext>
            </a:extLst>
          </p:cNvPr>
          <p:cNvSpPr txBox="1"/>
          <p:nvPr/>
        </p:nvSpPr>
        <p:spPr>
          <a:xfrm>
            <a:off x="944262" y="3289260"/>
            <a:ext cx="1682080"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DALL·E</a:t>
            </a:r>
          </a:p>
        </p:txBody>
      </p:sp>
      <p:sp>
        <p:nvSpPr>
          <p:cNvPr id="64" name="TextBox 63">
            <a:extLst>
              <a:ext uri="{FF2B5EF4-FFF2-40B4-BE49-F238E27FC236}">
                <a16:creationId xmlns:a16="http://schemas.microsoft.com/office/drawing/2014/main" id="{62F63B93-02D2-E531-B438-5A2B847B2554}"/>
              </a:ext>
            </a:extLst>
          </p:cNvPr>
          <p:cNvSpPr txBox="1"/>
          <p:nvPr/>
        </p:nvSpPr>
        <p:spPr>
          <a:xfrm>
            <a:off x="944262" y="3585090"/>
            <a:ext cx="1682080"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Whisper, Text to speech</a:t>
            </a:r>
          </a:p>
        </p:txBody>
      </p:sp>
      <p:sp>
        <p:nvSpPr>
          <p:cNvPr id="46" name="TextBox 45">
            <a:extLst>
              <a:ext uri="{FF2B5EF4-FFF2-40B4-BE49-F238E27FC236}">
                <a16:creationId xmlns:a16="http://schemas.microsoft.com/office/drawing/2014/main" id="{D5DA8FAB-0A4D-9A52-FDCB-592A1C074CBF}"/>
              </a:ext>
            </a:extLst>
          </p:cNvPr>
          <p:cNvSpPr txBox="1">
            <a:spLocks/>
          </p:cNvSpPr>
          <p:nvPr/>
        </p:nvSpPr>
        <p:spPr>
          <a:xfrm>
            <a:off x="3941065" y="2011995"/>
            <a:ext cx="1409913" cy="24609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097">
              <a:defRPr/>
            </a:pPr>
            <a:r>
              <a:rPr lang="en-US" sz="1599" b="1">
                <a:gradFill>
                  <a:gsLst>
                    <a:gs pos="100000">
                      <a:srgbClr val="FFFFFF"/>
                    </a:gs>
                    <a:gs pos="0">
                      <a:srgbClr val="FFFFFF"/>
                    </a:gs>
                  </a:gsLst>
                  <a:path path="circle">
                    <a:fillToRect t="100000" r="100000"/>
                  </a:path>
                </a:gradFill>
                <a:latin typeface="Segoe UI Variable Display Semibold" pitchFamily="2" charset="0"/>
              </a:rPr>
              <a:t>Phi models</a:t>
            </a:r>
          </a:p>
        </p:txBody>
      </p:sp>
      <p:pic>
        <p:nvPicPr>
          <p:cNvPr id="65" name="MS logo gray - EMF" descr="Microsoft logo, gray text version">
            <a:extLst>
              <a:ext uri="{FF2B5EF4-FFF2-40B4-BE49-F238E27FC236}">
                <a16:creationId xmlns:a16="http://schemas.microsoft.com/office/drawing/2014/main" id="{303261A1-E89B-FB0F-0B65-CE2D36FD5B9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r="78355"/>
          <a:stretch/>
        </p:blipFill>
        <p:spPr bwMode="black">
          <a:xfrm>
            <a:off x="5211107" y="2025908"/>
            <a:ext cx="201960" cy="199803"/>
          </a:xfrm>
          <a:prstGeom prst="rect">
            <a:avLst/>
          </a:prstGeom>
        </p:spPr>
      </p:pic>
      <p:sp>
        <p:nvSpPr>
          <p:cNvPr id="47" name="TextBox 46">
            <a:extLst>
              <a:ext uri="{FF2B5EF4-FFF2-40B4-BE49-F238E27FC236}">
                <a16:creationId xmlns:a16="http://schemas.microsoft.com/office/drawing/2014/main" id="{4ECBA719-E751-B1BD-F90F-597A84D7B85C}"/>
              </a:ext>
            </a:extLst>
          </p:cNvPr>
          <p:cNvSpPr txBox="1"/>
          <p:nvPr/>
        </p:nvSpPr>
        <p:spPr>
          <a:xfrm>
            <a:off x="3944081" y="2401776"/>
            <a:ext cx="820144"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Phi-3-mini</a:t>
            </a:r>
          </a:p>
        </p:txBody>
      </p:sp>
      <p:sp>
        <p:nvSpPr>
          <p:cNvPr id="48" name="TextBox 47">
            <a:extLst>
              <a:ext uri="{FF2B5EF4-FFF2-40B4-BE49-F238E27FC236}">
                <a16:creationId xmlns:a16="http://schemas.microsoft.com/office/drawing/2014/main" id="{9E323D78-B076-E4A5-F708-C11EB4666730}"/>
              </a:ext>
            </a:extLst>
          </p:cNvPr>
          <p:cNvSpPr txBox="1"/>
          <p:nvPr/>
        </p:nvSpPr>
        <p:spPr>
          <a:xfrm>
            <a:off x="3944081" y="2697605"/>
            <a:ext cx="820144"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Phi-3-small</a:t>
            </a:r>
          </a:p>
        </p:txBody>
      </p:sp>
      <p:sp>
        <p:nvSpPr>
          <p:cNvPr id="49" name="TextBox 48">
            <a:extLst>
              <a:ext uri="{FF2B5EF4-FFF2-40B4-BE49-F238E27FC236}">
                <a16:creationId xmlns:a16="http://schemas.microsoft.com/office/drawing/2014/main" id="{FF737D98-FDB3-7F74-51DA-F496B1A83957}"/>
              </a:ext>
            </a:extLst>
          </p:cNvPr>
          <p:cNvSpPr txBox="1"/>
          <p:nvPr/>
        </p:nvSpPr>
        <p:spPr>
          <a:xfrm>
            <a:off x="3944081" y="2993433"/>
            <a:ext cx="992374"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Phi-3-medium</a:t>
            </a:r>
          </a:p>
        </p:txBody>
      </p:sp>
      <p:sp>
        <p:nvSpPr>
          <p:cNvPr id="62" name="TextBox 61">
            <a:extLst>
              <a:ext uri="{FF2B5EF4-FFF2-40B4-BE49-F238E27FC236}">
                <a16:creationId xmlns:a16="http://schemas.microsoft.com/office/drawing/2014/main" id="{3B6674C5-0F81-0985-8BCC-4D93F74450DB}"/>
              </a:ext>
            </a:extLst>
          </p:cNvPr>
          <p:cNvSpPr txBox="1"/>
          <p:nvPr/>
        </p:nvSpPr>
        <p:spPr>
          <a:xfrm>
            <a:off x="3944082" y="3289260"/>
            <a:ext cx="1086115"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Phi-3-vision</a:t>
            </a:r>
          </a:p>
        </p:txBody>
      </p:sp>
      <p:sp>
        <p:nvSpPr>
          <p:cNvPr id="50" name="TextBox 49">
            <a:extLst>
              <a:ext uri="{FF2B5EF4-FFF2-40B4-BE49-F238E27FC236}">
                <a16:creationId xmlns:a16="http://schemas.microsoft.com/office/drawing/2014/main" id="{F822EACE-F63B-4B5F-602E-F28D628FEF09}"/>
              </a:ext>
            </a:extLst>
          </p:cNvPr>
          <p:cNvSpPr txBox="1"/>
          <p:nvPr/>
        </p:nvSpPr>
        <p:spPr>
          <a:xfrm>
            <a:off x="5847188" y="2018115"/>
            <a:ext cx="479298"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14097">
              <a:defRPr/>
            </a:pPr>
            <a:r>
              <a:rPr lang="en-US" sz="1599">
                <a:gradFill>
                  <a:gsLst>
                    <a:gs pos="100000">
                      <a:srgbClr val="FFFFFF"/>
                    </a:gs>
                    <a:gs pos="0">
                      <a:srgbClr val="FFFFFF"/>
                    </a:gs>
                  </a:gsLst>
                  <a:path path="circle">
                    <a:fillToRect t="100000" r="100000"/>
                  </a:path>
                </a:gradFill>
                <a:latin typeface="Segoe UI Variable Display Semibold" pitchFamily="2" charset="0"/>
              </a:rPr>
              <a:t>Meta</a:t>
            </a:r>
          </a:p>
        </p:txBody>
      </p:sp>
      <p:pic>
        <p:nvPicPr>
          <p:cNvPr id="36" name="Picture 2" descr="Meta">
            <a:extLst>
              <a:ext uri="{FF2B5EF4-FFF2-40B4-BE49-F238E27FC236}">
                <a16:creationId xmlns:a16="http://schemas.microsoft.com/office/drawing/2014/main" id="{7022019F-EB7B-0C14-D4C1-CA7B73896F5E}"/>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b="-247"/>
          <a:stretch/>
        </p:blipFill>
        <p:spPr bwMode="auto">
          <a:xfrm>
            <a:off x="7056532" y="2050841"/>
            <a:ext cx="249363" cy="149936"/>
          </a:xfrm>
          <a:prstGeom prst="round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D1BE8933-A62F-2EC3-2C26-C98D9E10976D}"/>
              </a:ext>
            </a:extLst>
          </p:cNvPr>
          <p:cNvSpPr txBox="1"/>
          <p:nvPr/>
        </p:nvSpPr>
        <p:spPr>
          <a:xfrm>
            <a:off x="5847188" y="2401775"/>
            <a:ext cx="1483044" cy="178772"/>
          </a:xfrm>
          <a:prstGeom prst="round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Llama-2-70b/70b-chat</a:t>
            </a:r>
          </a:p>
        </p:txBody>
      </p:sp>
      <p:sp>
        <p:nvSpPr>
          <p:cNvPr id="38" name="TextBox 37">
            <a:extLst>
              <a:ext uri="{FF2B5EF4-FFF2-40B4-BE49-F238E27FC236}">
                <a16:creationId xmlns:a16="http://schemas.microsoft.com/office/drawing/2014/main" id="{8D74290B-3BA9-B6FC-65EB-8A43B9C46D6C}"/>
              </a:ext>
            </a:extLst>
          </p:cNvPr>
          <p:cNvSpPr txBox="1"/>
          <p:nvPr/>
        </p:nvSpPr>
        <p:spPr>
          <a:xfrm>
            <a:off x="5847188" y="2701900"/>
            <a:ext cx="1307753" cy="178772"/>
          </a:xfrm>
          <a:prstGeom prst="roundRect">
            <a:avLst/>
          </a:prstGeom>
          <a:noFill/>
          <a:ln>
            <a:noFill/>
          </a:ln>
        </p:spPr>
        <p:txBody>
          <a:bodyPr wrap="non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Llama-2-13b/13b-chat</a:t>
            </a:r>
          </a:p>
        </p:txBody>
      </p:sp>
      <p:sp>
        <p:nvSpPr>
          <p:cNvPr id="39" name="TextBox 38">
            <a:extLst>
              <a:ext uri="{FF2B5EF4-FFF2-40B4-BE49-F238E27FC236}">
                <a16:creationId xmlns:a16="http://schemas.microsoft.com/office/drawing/2014/main" id="{CA182836-8418-89DC-94DE-D3F8BDC9CBAF}"/>
              </a:ext>
            </a:extLst>
          </p:cNvPr>
          <p:cNvSpPr txBox="1"/>
          <p:nvPr/>
        </p:nvSpPr>
        <p:spPr>
          <a:xfrm>
            <a:off x="5847188" y="3002025"/>
            <a:ext cx="1458707" cy="178772"/>
          </a:xfrm>
          <a:prstGeom prst="round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Llama-2-7b/7b-chat</a:t>
            </a:r>
          </a:p>
        </p:txBody>
      </p:sp>
      <p:sp>
        <p:nvSpPr>
          <p:cNvPr id="63" name="TextBox 62">
            <a:extLst>
              <a:ext uri="{FF2B5EF4-FFF2-40B4-BE49-F238E27FC236}">
                <a16:creationId xmlns:a16="http://schemas.microsoft.com/office/drawing/2014/main" id="{FEC50B9C-753E-4329-36D6-A12C98349726}"/>
              </a:ext>
            </a:extLst>
          </p:cNvPr>
          <p:cNvSpPr txBox="1"/>
          <p:nvPr/>
        </p:nvSpPr>
        <p:spPr>
          <a:xfrm>
            <a:off x="5855312" y="3302151"/>
            <a:ext cx="1299289"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Llama-3</a:t>
            </a:r>
          </a:p>
        </p:txBody>
      </p:sp>
      <p:sp>
        <p:nvSpPr>
          <p:cNvPr id="40" name="TextBox 39">
            <a:extLst>
              <a:ext uri="{FF2B5EF4-FFF2-40B4-BE49-F238E27FC236}">
                <a16:creationId xmlns:a16="http://schemas.microsoft.com/office/drawing/2014/main" id="{EEB6E3A4-70E3-75D8-6056-5A254802883C}"/>
              </a:ext>
            </a:extLst>
          </p:cNvPr>
          <p:cNvSpPr txBox="1"/>
          <p:nvPr/>
        </p:nvSpPr>
        <p:spPr>
          <a:xfrm>
            <a:off x="5851866" y="3585090"/>
            <a:ext cx="1204666" cy="161583"/>
          </a:xfrm>
          <a:prstGeom prst="rect">
            <a:avLst/>
          </a:prstGeom>
          <a:noFill/>
          <a:ln>
            <a:noFill/>
          </a:ln>
        </p:spPr>
        <p:txBody>
          <a:bodyPr wrap="square" lIns="0" tIns="0" rIns="0" bIns="0" rtlCol="0" anchor="ctr">
            <a:spAutoFit/>
          </a:bodyPr>
          <a:lstStyle/>
          <a:p>
            <a:pPr defTabSz="913922">
              <a:spcAft>
                <a:spcPts val="600"/>
              </a:spcAft>
              <a:defRPr/>
            </a:pPr>
            <a:r>
              <a:rPr lang="en-US" sz="1050" err="1">
                <a:gradFill>
                  <a:gsLst>
                    <a:gs pos="100000">
                      <a:srgbClr val="8DC8E8"/>
                    </a:gs>
                    <a:gs pos="0">
                      <a:srgbClr val="8DC8E8"/>
                    </a:gs>
                  </a:gsLst>
                  <a:path path="circle">
                    <a:fillToRect t="100000" r="100000"/>
                  </a:path>
                </a:gradFill>
                <a:latin typeface="Segoe UI Variable Text" pitchFamily="2" charset="0"/>
              </a:rPr>
              <a:t>CodeLlama</a:t>
            </a:r>
            <a:endParaRPr lang="en-US" sz="1050">
              <a:gradFill>
                <a:gsLst>
                  <a:gs pos="100000">
                    <a:srgbClr val="8DC8E8"/>
                  </a:gs>
                  <a:gs pos="0">
                    <a:srgbClr val="8DC8E8"/>
                  </a:gs>
                </a:gsLst>
                <a:path path="circle">
                  <a:fillToRect t="100000" r="100000"/>
                </a:path>
              </a:gradFill>
              <a:latin typeface="Segoe UI Variable Text" pitchFamily="2" charset="0"/>
            </a:endParaRPr>
          </a:p>
        </p:txBody>
      </p:sp>
      <p:sp>
        <p:nvSpPr>
          <p:cNvPr id="41" name="TextBox 40">
            <a:extLst>
              <a:ext uri="{FF2B5EF4-FFF2-40B4-BE49-F238E27FC236}">
                <a16:creationId xmlns:a16="http://schemas.microsoft.com/office/drawing/2014/main" id="{D7783386-8FF2-48B9-C086-6C7E46EEEC37}"/>
              </a:ext>
            </a:extLst>
          </p:cNvPr>
          <p:cNvSpPr txBox="1"/>
          <p:nvPr/>
        </p:nvSpPr>
        <p:spPr>
          <a:xfrm>
            <a:off x="7747072" y="2018115"/>
            <a:ext cx="888064"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14097">
              <a:defRPr/>
            </a:pPr>
            <a:r>
              <a:rPr lang="en-US" sz="1599">
                <a:gradFill>
                  <a:gsLst>
                    <a:gs pos="100000">
                      <a:srgbClr val="FFFFFF"/>
                    </a:gs>
                    <a:gs pos="0">
                      <a:srgbClr val="FFFFFF"/>
                    </a:gs>
                  </a:gsLst>
                  <a:path path="circle">
                    <a:fillToRect t="100000" r="100000"/>
                  </a:path>
                </a:gradFill>
                <a:latin typeface="Segoe UI Variable Display Semibold" pitchFamily="2" charset="0"/>
              </a:rPr>
              <a:t>Mistral AI</a:t>
            </a:r>
          </a:p>
        </p:txBody>
      </p:sp>
      <p:pic>
        <p:nvPicPr>
          <p:cNvPr id="42" name="Picture 4" descr="Mistral AI logo">
            <a:extLst>
              <a:ext uri="{FF2B5EF4-FFF2-40B4-BE49-F238E27FC236}">
                <a16:creationId xmlns:a16="http://schemas.microsoft.com/office/drawing/2014/main" id="{89B3E736-F45D-C8DF-7F56-1CD647C80E18}"/>
              </a:ext>
            </a:extLst>
          </p:cNvPr>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078519" y="2021557"/>
            <a:ext cx="208505" cy="208505"/>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CEF315EA-4DE1-F471-FB65-1634AD861886}"/>
              </a:ext>
            </a:extLst>
          </p:cNvPr>
          <p:cNvSpPr txBox="1"/>
          <p:nvPr/>
        </p:nvSpPr>
        <p:spPr>
          <a:xfrm>
            <a:off x="7740886" y="2401776"/>
            <a:ext cx="1183510"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Mistral Large</a:t>
            </a:r>
          </a:p>
        </p:txBody>
      </p:sp>
      <p:sp>
        <p:nvSpPr>
          <p:cNvPr id="44" name="TextBox 43">
            <a:extLst>
              <a:ext uri="{FF2B5EF4-FFF2-40B4-BE49-F238E27FC236}">
                <a16:creationId xmlns:a16="http://schemas.microsoft.com/office/drawing/2014/main" id="{61B1CDD6-0FBD-7110-F850-7F3C25A1C8B5}"/>
              </a:ext>
            </a:extLst>
          </p:cNvPr>
          <p:cNvSpPr txBox="1"/>
          <p:nvPr/>
        </p:nvSpPr>
        <p:spPr>
          <a:xfrm>
            <a:off x="7740886" y="2684307"/>
            <a:ext cx="1183510"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Mistral 7B</a:t>
            </a:r>
          </a:p>
        </p:txBody>
      </p:sp>
      <p:sp>
        <p:nvSpPr>
          <p:cNvPr id="45" name="TextBox 44">
            <a:extLst>
              <a:ext uri="{FF2B5EF4-FFF2-40B4-BE49-F238E27FC236}">
                <a16:creationId xmlns:a16="http://schemas.microsoft.com/office/drawing/2014/main" id="{41E79A57-1C15-EBE4-B75B-8F8B29BBC171}"/>
              </a:ext>
            </a:extLst>
          </p:cNvPr>
          <p:cNvSpPr txBox="1"/>
          <p:nvPr/>
        </p:nvSpPr>
        <p:spPr>
          <a:xfrm>
            <a:off x="7740886" y="2934345"/>
            <a:ext cx="1183510" cy="323165"/>
          </a:xfrm>
          <a:prstGeom prst="rect">
            <a:avLst/>
          </a:prstGeom>
          <a:noFill/>
          <a:ln>
            <a:noFill/>
          </a:ln>
        </p:spPr>
        <p:txBody>
          <a:bodyPr wrap="square" lIns="0" tIns="0" rIns="0" bIns="0" rtlCol="0" anchor="ctr">
            <a:spAutoFit/>
          </a:bodyPr>
          <a:lstStyle/>
          <a:p>
            <a:pPr defTabSz="913922">
              <a:spcAft>
                <a:spcPts val="600"/>
              </a:spcAft>
              <a:defRPr/>
            </a:pPr>
            <a:r>
              <a:rPr lang="en-US" sz="1050" err="1">
                <a:gradFill>
                  <a:gsLst>
                    <a:gs pos="100000">
                      <a:srgbClr val="8DC8E8"/>
                    </a:gs>
                    <a:gs pos="0">
                      <a:srgbClr val="8DC8E8"/>
                    </a:gs>
                  </a:gsLst>
                  <a:path path="circle">
                    <a:fillToRect t="100000" r="100000"/>
                  </a:path>
                </a:gradFill>
                <a:latin typeface="Segoe UI Variable Text" pitchFamily="2" charset="0"/>
              </a:rPr>
              <a:t>Mixtral</a:t>
            </a:r>
            <a:r>
              <a:rPr lang="en-US" sz="1050">
                <a:gradFill>
                  <a:gsLst>
                    <a:gs pos="100000">
                      <a:srgbClr val="8DC8E8"/>
                    </a:gs>
                    <a:gs pos="0">
                      <a:srgbClr val="8DC8E8"/>
                    </a:gs>
                  </a:gsLst>
                  <a:path path="circle">
                    <a:fillToRect t="100000" r="100000"/>
                  </a:path>
                </a:gradFill>
                <a:latin typeface="Segoe UI Variable Text" pitchFamily="2" charset="0"/>
              </a:rPr>
              <a:t> 8x7B – Mixture of Experts</a:t>
            </a:r>
          </a:p>
        </p:txBody>
      </p:sp>
      <p:sp>
        <p:nvSpPr>
          <p:cNvPr id="52" name="TextBox 51">
            <a:extLst>
              <a:ext uri="{FF2B5EF4-FFF2-40B4-BE49-F238E27FC236}">
                <a16:creationId xmlns:a16="http://schemas.microsoft.com/office/drawing/2014/main" id="{DF26CE51-BB69-3638-69E7-1A1F88FCCC08}"/>
              </a:ext>
            </a:extLst>
          </p:cNvPr>
          <p:cNvSpPr txBox="1"/>
          <p:nvPr/>
        </p:nvSpPr>
        <p:spPr>
          <a:xfrm>
            <a:off x="9762789" y="2018115"/>
            <a:ext cx="681277"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14097">
              <a:defRPr/>
            </a:pPr>
            <a:r>
              <a:rPr lang="en-US" sz="1599">
                <a:gradFill>
                  <a:gsLst>
                    <a:gs pos="100000">
                      <a:srgbClr val="FFFFFF"/>
                    </a:gs>
                    <a:gs pos="0">
                      <a:srgbClr val="FFFFFF"/>
                    </a:gs>
                  </a:gsLst>
                  <a:path path="circle">
                    <a:fillToRect t="100000" r="100000"/>
                  </a:path>
                </a:gradFill>
                <a:latin typeface="Segoe UI Variable Display Semibold" pitchFamily="2" charset="0"/>
              </a:rPr>
              <a:t>Cohere</a:t>
            </a:r>
          </a:p>
        </p:txBody>
      </p:sp>
      <p:pic>
        <p:nvPicPr>
          <p:cNvPr id="53" name="Picture 52" descr="Cohere logo">
            <a:extLst>
              <a:ext uri="{FF2B5EF4-FFF2-40B4-BE49-F238E27FC236}">
                <a16:creationId xmlns:a16="http://schemas.microsoft.com/office/drawing/2014/main" id="{83DAB90C-7B51-6F91-B2CF-07FDB9D1BFA7}"/>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t="-7491"/>
          <a:stretch/>
        </p:blipFill>
        <p:spPr>
          <a:xfrm>
            <a:off x="11049753" y="2029053"/>
            <a:ext cx="219490" cy="193513"/>
          </a:xfrm>
          <a:prstGeom prst="rect">
            <a:avLst/>
          </a:prstGeom>
        </p:spPr>
      </p:pic>
      <p:sp>
        <p:nvSpPr>
          <p:cNvPr id="54" name="TextBox 53">
            <a:extLst>
              <a:ext uri="{FF2B5EF4-FFF2-40B4-BE49-F238E27FC236}">
                <a16:creationId xmlns:a16="http://schemas.microsoft.com/office/drawing/2014/main" id="{52F8F4B9-4D0E-465F-0FB8-85E0992D2075}"/>
              </a:ext>
            </a:extLst>
          </p:cNvPr>
          <p:cNvSpPr txBox="1"/>
          <p:nvPr/>
        </p:nvSpPr>
        <p:spPr>
          <a:xfrm>
            <a:off x="9762789" y="2401776"/>
            <a:ext cx="830122"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Cohere R+</a:t>
            </a:r>
          </a:p>
        </p:txBody>
      </p:sp>
      <p:sp>
        <p:nvSpPr>
          <p:cNvPr id="59" name="TextBox 58">
            <a:extLst>
              <a:ext uri="{FF2B5EF4-FFF2-40B4-BE49-F238E27FC236}">
                <a16:creationId xmlns:a16="http://schemas.microsoft.com/office/drawing/2014/main" id="{EB180B91-2D21-1D42-C765-44E473508B31}"/>
              </a:ext>
            </a:extLst>
          </p:cNvPr>
          <p:cNvSpPr txBox="1"/>
          <p:nvPr/>
        </p:nvSpPr>
        <p:spPr>
          <a:xfrm>
            <a:off x="9762789" y="2695040"/>
            <a:ext cx="982153"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Cohere R</a:t>
            </a:r>
          </a:p>
        </p:txBody>
      </p:sp>
      <p:sp>
        <p:nvSpPr>
          <p:cNvPr id="60" name="TextBox 59">
            <a:extLst>
              <a:ext uri="{FF2B5EF4-FFF2-40B4-BE49-F238E27FC236}">
                <a16:creationId xmlns:a16="http://schemas.microsoft.com/office/drawing/2014/main" id="{29D0A6D6-FE09-5359-9513-4C6E1AEA7B19}"/>
              </a:ext>
            </a:extLst>
          </p:cNvPr>
          <p:cNvSpPr txBox="1"/>
          <p:nvPr/>
        </p:nvSpPr>
        <p:spPr>
          <a:xfrm>
            <a:off x="9762789" y="2992149"/>
            <a:ext cx="1794558"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Embed v3-Multilingual</a:t>
            </a:r>
            <a:endParaRPr lang="en-US" sz="1100">
              <a:gradFill>
                <a:gsLst>
                  <a:gs pos="100000">
                    <a:srgbClr val="8DC8E8"/>
                  </a:gs>
                  <a:gs pos="0">
                    <a:srgbClr val="8DC8E8"/>
                  </a:gs>
                </a:gsLst>
                <a:path path="circle">
                  <a:fillToRect t="100000" r="100000"/>
                </a:path>
              </a:gradFill>
              <a:latin typeface="Segoe UI Variable Text" pitchFamily="2" charset="0"/>
            </a:endParaRPr>
          </a:p>
        </p:txBody>
      </p:sp>
      <p:sp>
        <p:nvSpPr>
          <p:cNvPr id="61" name="TextBox 60">
            <a:extLst>
              <a:ext uri="{FF2B5EF4-FFF2-40B4-BE49-F238E27FC236}">
                <a16:creationId xmlns:a16="http://schemas.microsoft.com/office/drawing/2014/main" id="{170DC355-6876-EB68-EC4A-89DB6A9DA860}"/>
              </a:ext>
            </a:extLst>
          </p:cNvPr>
          <p:cNvSpPr txBox="1"/>
          <p:nvPr/>
        </p:nvSpPr>
        <p:spPr>
          <a:xfrm>
            <a:off x="9762789" y="3289260"/>
            <a:ext cx="1286964"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Embed v3-English</a:t>
            </a:r>
          </a:p>
        </p:txBody>
      </p:sp>
      <p:sp>
        <p:nvSpPr>
          <p:cNvPr id="14" name="TextBox 13">
            <a:extLst>
              <a:ext uri="{FF2B5EF4-FFF2-40B4-BE49-F238E27FC236}">
                <a16:creationId xmlns:a16="http://schemas.microsoft.com/office/drawing/2014/main" id="{CC0427C0-31C6-2AAB-487B-37438430A214}"/>
              </a:ext>
            </a:extLst>
          </p:cNvPr>
          <p:cNvSpPr txBox="1"/>
          <p:nvPr/>
        </p:nvSpPr>
        <p:spPr>
          <a:xfrm>
            <a:off x="947509" y="4227733"/>
            <a:ext cx="1275990"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defTabSz="914097">
              <a:defRPr/>
            </a:pPr>
            <a:r>
              <a:rPr lang="en-US" sz="1599">
                <a:gradFill>
                  <a:gsLst>
                    <a:gs pos="100000">
                      <a:srgbClr val="FFFFFF"/>
                    </a:gs>
                    <a:gs pos="0">
                      <a:srgbClr val="FFFFFF"/>
                    </a:gs>
                  </a:gsLst>
                  <a:path path="circle">
                    <a:fillToRect t="100000" r="100000"/>
                  </a:path>
                </a:gradFill>
              </a:rPr>
              <a:t>Hugging Face</a:t>
            </a:r>
          </a:p>
        </p:txBody>
      </p:sp>
      <p:pic>
        <p:nvPicPr>
          <p:cNvPr id="6" name="Picture 2" descr="Hugging Face logo">
            <a:extLst>
              <a:ext uri="{FF2B5EF4-FFF2-40B4-BE49-F238E27FC236}">
                <a16:creationId xmlns:a16="http://schemas.microsoft.com/office/drawing/2014/main" id="{4E08724F-5D46-5FA1-D80A-DDA76FD0ADC5}"/>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2912713" y="4222061"/>
            <a:ext cx="247050" cy="226732"/>
          </a:xfrm>
          <a:prstGeom prst="round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DB14878-0400-AD46-A06C-8535DFE313BA}"/>
              </a:ext>
            </a:extLst>
          </p:cNvPr>
          <p:cNvSpPr txBox="1"/>
          <p:nvPr/>
        </p:nvSpPr>
        <p:spPr>
          <a:xfrm>
            <a:off x="947509" y="4703560"/>
            <a:ext cx="1329695"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Falcon/TII</a:t>
            </a:r>
          </a:p>
        </p:txBody>
      </p:sp>
      <p:sp>
        <p:nvSpPr>
          <p:cNvPr id="8" name="TextBox 7">
            <a:extLst>
              <a:ext uri="{FF2B5EF4-FFF2-40B4-BE49-F238E27FC236}">
                <a16:creationId xmlns:a16="http://schemas.microsoft.com/office/drawing/2014/main" id="{B2AB4113-D870-8533-FE99-0E23BD204674}"/>
              </a:ext>
            </a:extLst>
          </p:cNvPr>
          <p:cNvSpPr txBox="1"/>
          <p:nvPr/>
        </p:nvSpPr>
        <p:spPr>
          <a:xfrm>
            <a:off x="947509" y="5032234"/>
            <a:ext cx="1716002"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Stable Diffusion/Stability AI</a:t>
            </a:r>
          </a:p>
        </p:txBody>
      </p:sp>
      <p:sp>
        <p:nvSpPr>
          <p:cNvPr id="9" name="TextBox 8">
            <a:extLst>
              <a:ext uri="{FF2B5EF4-FFF2-40B4-BE49-F238E27FC236}">
                <a16:creationId xmlns:a16="http://schemas.microsoft.com/office/drawing/2014/main" id="{4F1F0C19-C729-AD84-C368-1987FEC86D36}"/>
              </a:ext>
            </a:extLst>
          </p:cNvPr>
          <p:cNvSpPr txBox="1"/>
          <p:nvPr/>
        </p:nvSpPr>
        <p:spPr>
          <a:xfrm>
            <a:off x="947509" y="5360907"/>
            <a:ext cx="1329695"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Dolly/Databricks</a:t>
            </a:r>
          </a:p>
        </p:txBody>
      </p:sp>
      <p:sp>
        <p:nvSpPr>
          <p:cNvPr id="10" name="TextBox 9">
            <a:extLst>
              <a:ext uri="{FF2B5EF4-FFF2-40B4-BE49-F238E27FC236}">
                <a16:creationId xmlns:a16="http://schemas.microsoft.com/office/drawing/2014/main" id="{DCA38ED3-A434-804B-9A42-D86C40AED6DD}"/>
              </a:ext>
            </a:extLst>
          </p:cNvPr>
          <p:cNvSpPr txBox="1"/>
          <p:nvPr/>
        </p:nvSpPr>
        <p:spPr>
          <a:xfrm>
            <a:off x="947509" y="5689581"/>
            <a:ext cx="1329695"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CLIP/</a:t>
            </a:r>
            <a:r>
              <a:rPr lang="en-US" err="1"/>
              <a:t>OpenAI</a:t>
            </a:r>
            <a:endParaRPr lang="en-US"/>
          </a:p>
        </p:txBody>
      </p:sp>
      <p:sp>
        <p:nvSpPr>
          <p:cNvPr id="23" name="TextBox 22">
            <a:extLst>
              <a:ext uri="{FF2B5EF4-FFF2-40B4-BE49-F238E27FC236}">
                <a16:creationId xmlns:a16="http://schemas.microsoft.com/office/drawing/2014/main" id="{9C945349-B3FE-0B52-DE42-08227C613AE7}"/>
              </a:ext>
            </a:extLst>
          </p:cNvPr>
          <p:cNvSpPr txBox="1"/>
          <p:nvPr/>
        </p:nvSpPr>
        <p:spPr>
          <a:xfrm>
            <a:off x="3720974" y="4227733"/>
            <a:ext cx="997068"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defTabSz="914097">
              <a:defRPr/>
            </a:pPr>
            <a:r>
              <a:rPr lang="en-US" sz="1599">
                <a:gradFill>
                  <a:gsLst>
                    <a:gs pos="100000">
                      <a:srgbClr val="FFFFFF"/>
                    </a:gs>
                    <a:gs pos="0">
                      <a:srgbClr val="FFFFFF"/>
                    </a:gs>
                  </a:gsLst>
                  <a:path path="circle">
                    <a:fillToRect t="100000" r="100000"/>
                  </a:path>
                </a:gradFill>
              </a:rPr>
              <a:t>Databricks</a:t>
            </a:r>
          </a:p>
        </p:txBody>
      </p:sp>
      <p:pic>
        <p:nvPicPr>
          <p:cNvPr id="21" name="Picture 2" descr="Databricks - Battery Ventures">
            <a:extLst>
              <a:ext uri="{FF2B5EF4-FFF2-40B4-BE49-F238E27FC236}">
                <a16:creationId xmlns:a16="http://schemas.microsoft.com/office/drawing/2014/main" id="{E36542B4-8C36-0188-C228-F79861374F11}"/>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5690312" y="4219017"/>
            <a:ext cx="222554" cy="23282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B2811CE-268B-3ABF-C5E5-A750E79B0D15}"/>
              </a:ext>
            </a:extLst>
          </p:cNvPr>
          <p:cNvSpPr txBox="1"/>
          <p:nvPr/>
        </p:nvSpPr>
        <p:spPr>
          <a:xfrm>
            <a:off x="3718812" y="4703560"/>
            <a:ext cx="1430557"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Databricks/</a:t>
            </a:r>
            <a:r>
              <a:rPr lang="en-US" err="1"/>
              <a:t>dbrx</a:t>
            </a:r>
            <a:r>
              <a:rPr lang="en-US"/>
              <a:t>-base</a:t>
            </a:r>
          </a:p>
        </p:txBody>
      </p:sp>
      <p:sp>
        <p:nvSpPr>
          <p:cNvPr id="22" name="TextBox 21">
            <a:extLst>
              <a:ext uri="{FF2B5EF4-FFF2-40B4-BE49-F238E27FC236}">
                <a16:creationId xmlns:a16="http://schemas.microsoft.com/office/drawing/2014/main" id="{A770467E-BF08-7CD8-1786-E85FC8C737B2}"/>
              </a:ext>
            </a:extLst>
          </p:cNvPr>
          <p:cNvSpPr txBox="1"/>
          <p:nvPr/>
        </p:nvSpPr>
        <p:spPr>
          <a:xfrm>
            <a:off x="3724545" y="5032234"/>
            <a:ext cx="2559653"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Databricks/</a:t>
            </a:r>
            <a:r>
              <a:rPr lang="en-US" err="1"/>
              <a:t>dbrx</a:t>
            </a:r>
            <a:r>
              <a:rPr lang="en-US"/>
              <a:t>-instruct</a:t>
            </a:r>
          </a:p>
        </p:txBody>
      </p:sp>
      <p:sp>
        <p:nvSpPr>
          <p:cNvPr id="15" name="TextBox 14">
            <a:extLst>
              <a:ext uri="{FF2B5EF4-FFF2-40B4-BE49-F238E27FC236}">
                <a16:creationId xmlns:a16="http://schemas.microsoft.com/office/drawing/2014/main" id="{F9DADA3B-D997-3A58-24F6-7E52D74313DE}"/>
              </a:ext>
            </a:extLst>
          </p:cNvPr>
          <p:cNvSpPr txBox="1"/>
          <p:nvPr/>
        </p:nvSpPr>
        <p:spPr>
          <a:xfrm>
            <a:off x="6388556" y="4227733"/>
            <a:ext cx="684483"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defTabSz="914097">
              <a:defRPr/>
            </a:pPr>
            <a:r>
              <a:rPr lang="en-US" sz="1599">
                <a:gradFill>
                  <a:gsLst>
                    <a:gs pos="100000">
                      <a:srgbClr val="FFFFFF"/>
                    </a:gs>
                    <a:gs pos="0">
                      <a:srgbClr val="FFFFFF"/>
                    </a:gs>
                  </a:gsLst>
                  <a:path path="circle">
                    <a:fillToRect t="100000" r="100000"/>
                  </a:path>
                </a:gradFill>
              </a:rPr>
              <a:t>NVIDIA</a:t>
            </a:r>
          </a:p>
        </p:txBody>
      </p:sp>
      <p:pic>
        <p:nvPicPr>
          <p:cNvPr id="24" name="Picture 23" descr="Nvidia Logo">
            <a:extLst>
              <a:ext uri="{FF2B5EF4-FFF2-40B4-BE49-F238E27FC236}">
                <a16:creationId xmlns:a16="http://schemas.microsoft.com/office/drawing/2014/main" id="{60A8707B-35BE-631D-12FE-2FAE5AD81894}"/>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l="-1549"/>
          <a:stretch/>
        </p:blipFill>
        <p:spPr>
          <a:xfrm>
            <a:off x="8140829" y="4233133"/>
            <a:ext cx="383624" cy="204588"/>
          </a:xfrm>
          <a:prstGeom prst="rect">
            <a:avLst/>
          </a:prstGeom>
        </p:spPr>
      </p:pic>
      <p:sp>
        <p:nvSpPr>
          <p:cNvPr id="11" name="TextBox 10">
            <a:extLst>
              <a:ext uri="{FF2B5EF4-FFF2-40B4-BE49-F238E27FC236}">
                <a16:creationId xmlns:a16="http://schemas.microsoft.com/office/drawing/2014/main" id="{CB8185FB-2DB5-1FCE-D616-19EEAD4692FC}"/>
              </a:ext>
            </a:extLst>
          </p:cNvPr>
          <p:cNvSpPr txBox="1"/>
          <p:nvPr/>
        </p:nvSpPr>
        <p:spPr>
          <a:xfrm>
            <a:off x="6388557" y="4703560"/>
            <a:ext cx="1525800"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Nemotron-3-8B-4k</a:t>
            </a:r>
          </a:p>
        </p:txBody>
      </p:sp>
      <p:sp>
        <p:nvSpPr>
          <p:cNvPr id="12" name="TextBox 11">
            <a:extLst>
              <a:ext uri="{FF2B5EF4-FFF2-40B4-BE49-F238E27FC236}">
                <a16:creationId xmlns:a16="http://schemas.microsoft.com/office/drawing/2014/main" id="{A50D6529-AEA2-BBE6-0FA8-CABB87533E1B}"/>
              </a:ext>
            </a:extLst>
          </p:cNvPr>
          <p:cNvSpPr txBox="1"/>
          <p:nvPr/>
        </p:nvSpPr>
        <p:spPr>
          <a:xfrm>
            <a:off x="6388556" y="4951443"/>
            <a:ext cx="2190529" cy="323165"/>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Nemotron-3-8B-Chat-SFT/RLHF/ </a:t>
            </a:r>
            <a:r>
              <a:rPr lang="en-US" err="1"/>
              <a:t>SteerLM</a:t>
            </a:r>
            <a:endParaRPr lang="en-US"/>
          </a:p>
        </p:txBody>
      </p:sp>
      <p:sp>
        <p:nvSpPr>
          <p:cNvPr id="13" name="TextBox 12">
            <a:extLst>
              <a:ext uri="{FF2B5EF4-FFF2-40B4-BE49-F238E27FC236}">
                <a16:creationId xmlns:a16="http://schemas.microsoft.com/office/drawing/2014/main" id="{3A3DA119-A933-C3A3-13ED-93862D836F50}"/>
              </a:ext>
            </a:extLst>
          </p:cNvPr>
          <p:cNvSpPr txBox="1"/>
          <p:nvPr/>
        </p:nvSpPr>
        <p:spPr>
          <a:xfrm>
            <a:off x="6388557" y="5360907"/>
            <a:ext cx="1525800"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Nemotron-3-8B-QA</a:t>
            </a:r>
          </a:p>
        </p:txBody>
      </p:sp>
      <p:sp>
        <p:nvSpPr>
          <p:cNvPr id="26" name="TextBox 25">
            <a:extLst>
              <a:ext uri="{FF2B5EF4-FFF2-40B4-BE49-F238E27FC236}">
                <a16:creationId xmlns:a16="http://schemas.microsoft.com/office/drawing/2014/main" id="{AE02F05C-75DB-43D3-C244-F1E6597ADA0A}"/>
              </a:ext>
            </a:extLst>
          </p:cNvPr>
          <p:cNvSpPr txBox="1"/>
          <p:nvPr/>
        </p:nvSpPr>
        <p:spPr>
          <a:xfrm>
            <a:off x="9090058" y="4227733"/>
            <a:ext cx="953787"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defTabSz="914097">
              <a:defRPr/>
            </a:pPr>
            <a:r>
              <a:rPr lang="en-US" sz="1599">
                <a:gradFill>
                  <a:gsLst>
                    <a:gs pos="100000">
                      <a:srgbClr val="FFFFFF"/>
                    </a:gs>
                    <a:gs pos="0">
                      <a:srgbClr val="FFFFFF"/>
                    </a:gs>
                  </a:gsLst>
                  <a:path path="circle">
                    <a:fillToRect t="100000" r="100000"/>
                  </a:path>
                </a:gradFill>
              </a:rPr>
              <a:t>Snowflake</a:t>
            </a:r>
          </a:p>
        </p:txBody>
      </p:sp>
      <p:pic>
        <p:nvPicPr>
          <p:cNvPr id="25" name="Picture 24" descr="Snowflake logo">
            <a:extLst>
              <a:ext uri="{FF2B5EF4-FFF2-40B4-BE49-F238E27FC236}">
                <a16:creationId xmlns:a16="http://schemas.microsoft.com/office/drawing/2014/main" id="{9FCD8C8C-48CF-12D5-9126-5F6D76162AE6}"/>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029347" y="4227854"/>
            <a:ext cx="215144" cy="215144"/>
          </a:xfrm>
          <a:prstGeom prst="rect">
            <a:avLst/>
          </a:prstGeom>
        </p:spPr>
      </p:pic>
      <p:sp>
        <p:nvSpPr>
          <p:cNvPr id="27" name="TextBox 26">
            <a:extLst>
              <a:ext uri="{FF2B5EF4-FFF2-40B4-BE49-F238E27FC236}">
                <a16:creationId xmlns:a16="http://schemas.microsoft.com/office/drawing/2014/main" id="{A06E0191-EF1C-B873-33D3-AD2D7E41775E}"/>
              </a:ext>
            </a:extLst>
          </p:cNvPr>
          <p:cNvSpPr txBox="1"/>
          <p:nvPr/>
        </p:nvSpPr>
        <p:spPr>
          <a:xfrm>
            <a:off x="9090058" y="4703560"/>
            <a:ext cx="1497057"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Snowflake/arctic-base</a:t>
            </a:r>
          </a:p>
        </p:txBody>
      </p:sp>
      <p:sp>
        <p:nvSpPr>
          <p:cNvPr id="28" name="TextBox 27">
            <a:extLst>
              <a:ext uri="{FF2B5EF4-FFF2-40B4-BE49-F238E27FC236}">
                <a16:creationId xmlns:a16="http://schemas.microsoft.com/office/drawing/2014/main" id="{FB0F7924-D9B6-9819-AE2D-4613479A4D28}"/>
              </a:ext>
            </a:extLst>
          </p:cNvPr>
          <p:cNvSpPr txBox="1"/>
          <p:nvPr/>
        </p:nvSpPr>
        <p:spPr>
          <a:xfrm>
            <a:off x="9080960" y="5032234"/>
            <a:ext cx="1968793"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Snowflake/arctic-instruct</a:t>
            </a:r>
          </a:p>
        </p:txBody>
      </p:sp>
    </p:spTree>
    <p:extLst>
      <p:ext uri="{BB962C8B-B14F-4D97-AF65-F5344CB8AC3E}">
        <p14:creationId xmlns:p14="http://schemas.microsoft.com/office/powerpoint/2010/main" val="1345230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5202E-6 L 0 0.03543 " pathEditMode="relative" rAng="0" ptsTypes="AA">
                                      <p:cBhvr>
                                        <p:cTn id="9" dur="700" spd="-100000" fill="hold"/>
                                        <p:tgtEl>
                                          <p:spTgt spid="3"/>
                                        </p:tgtEl>
                                        <p:attrNameLst>
                                          <p:attrName>ppt_x</p:attrName>
                                          <p:attrName>ppt_y</p:attrName>
                                        </p:attrNameLst>
                                      </p:cBhvr>
                                      <p:rCtr x="0" y="1768"/>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0 4.5202E-6 L 0 0.03543 " pathEditMode="relative" rAng="0" ptsTypes="AA">
                                      <p:cBhvr>
                                        <p:cTn id="14" dur="700" spd="-100000" fill="hold"/>
                                        <p:tgtEl>
                                          <p:spTgt spid="4"/>
                                        </p:tgtEl>
                                        <p:attrNameLst>
                                          <p:attrName>ppt_x</p:attrName>
                                          <p:attrName>ppt_y</p:attrName>
                                        </p:attrNameLst>
                                      </p:cBhvr>
                                      <p:rCtr x="0" y="1768"/>
                                    </p:animMotion>
                                  </p:childTnLst>
                                </p:cTn>
                              </p:par>
                              <p:par>
                                <p:cTn id="15" presetID="10" presetClass="entr" presetSubtype="0" fill="hold" grpId="0" nodeType="withEffect">
                                  <p:stCondLst>
                                    <p:cond delay="2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0" presetClass="entr" presetSubtype="0" fill="hold" grpId="0" nodeType="withEffect">
                                  <p:stCondLst>
                                    <p:cond delay="20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500"/>
                                        <p:tgtEl>
                                          <p:spTgt spid="55"/>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par>
                                <p:cTn id="27" presetID="10" presetClass="entr" presetSubtype="0" fill="hold" grpId="0" nodeType="withEffect">
                                  <p:stCondLst>
                                    <p:cond delay="20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500"/>
                                        <p:tgtEl>
                                          <p:spTgt spid="58"/>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nodeType="withEffect">
                                  <p:stCondLst>
                                    <p:cond delay="20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20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20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grpId="0" nodeType="withEffect">
                                  <p:stCondLst>
                                    <p:cond delay="20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grpId="0" nodeType="withEffect">
                                  <p:stCondLst>
                                    <p:cond delay="200"/>
                                  </p:stCondLst>
                                  <p:childTnLst>
                                    <p:set>
                                      <p:cBhvr>
                                        <p:cTn id="49" dur="1" fill="hold">
                                          <p:stCondLst>
                                            <p:cond delay="0"/>
                                          </p:stCondLst>
                                        </p:cTn>
                                        <p:tgtEl>
                                          <p:spTgt spid="64"/>
                                        </p:tgtEl>
                                        <p:attrNameLst>
                                          <p:attrName>style.visibility</p:attrName>
                                        </p:attrNameLst>
                                      </p:cBhvr>
                                      <p:to>
                                        <p:strVal val="visible"/>
                                      </p:to>
                                    </p:set>
                                    <p:animEffect transition="in" filter="fade">
                                      <p:cBhvr>
                                        <p:cTn id="50" dur="500"/>
                                        <p:tgtEl>
                                          <p:spTgt spid="64"/>
                                        </p:tgtEl>
                                      </p:cBhvr>
                                    </p:animEffect>
                                  </p:childTnLst>
                                </p:cTn>
                              </p:par>
                              <p:par>
                                <p:cTn id="51" presetID="10" presetClass="entr" presetSubtype="0" fill="hold" grpId="0" nodeType="withEffect">
                                  <p:stCondLst>
                                    <p:cond delay="20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par>
                                <p:cTn id="54" presetID="10" presetClass="entr" presetSubtype="0" fill="hold" nodeType="withEffect">
                                  <p:stCondLst>
                                    <p:cond delay="200"/>
                                  </p:stCondLst>
                                  <p:childTnLst>
                                    <p:set>
                                      <p:cBhvr>
                                        <p:cTn id="55" dur="1" fill="hold">
                                          <p:stCondLst>
                                            <p:cond delay="0"/>
                                          </p:stCondLst>
                                        </p:cTn>
                                        <p:tgtEl>
                                          <p:spTgt spid="65"/>
                                        </p:tgtEl>
                                        <p:attrNameLst>
                                          <p:attrName>style.visibility</p:attrName>
                                        </p:attrNameLst>
                                      </p:cBhvr>
                                      <p:to>
                                        <p:strVal val="visible"/>
                                      </p:to>
                                    </p:set>
                                    <p:animEffect transition="in" filter="fade">
                                      <p:cBhvr>
                                        <p:cTn id="56" dur="500"/>
                                        <p:tgtEl>
                                          <p:spTgt spid="65"/>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47"/>
                                        </p:tgtEl>
                                        <p:attrNameLst>
                                          <p:attrName>style.visibility</p:attrName>
                                        </p:attrNameLst>
                                      </p:cBhvr>
                                      <p:to>
                                        <p:strVal val="visible"/>
                                      </p:to>
                                    </p:set>
                                    <p:animEffect transition="in" filter="fade">
                                      <p:cBhvr>
                                        <p:cTn id="59" dur="500"/>
                                        <p:tgtEl>
                                          <p:spTgt spid="47"/>
                                        </p:tgtEl>
                                      </p:cBhvr>
                                    </p:animEffect>
                                  </p:childTnLst>
                                </p:cTn>
                              </p:par>
                              <p:par>
                                <p:cTn id="60" presetID="10" presetClass="entr" presetSubtype="0" fill="hold" grpId="0" nodeType="withEffect">
                                  <p:stCondLst>
                                    <p:cond delay="20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par>
                                <p:cTn id="63" presetID="10" presetClass="entr" presetSubtype="0" fill="hold" grpId="0" nodeType="withEffect">
                                  <p:stCondLst>
                                    <p:cond delay="20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500"/>
                                        <p:tgtEl>
                                          <p:spTgt spid="49"/>
                                        </p:tgtEl>
                                      </p:cBhvr>
                                    </p:animEffect>
                                  </p:childTnLst>
                                </p:cTn>
                              </p:par>
                              <p:par>
                                <p:cTn id="66" presetID="10" presetClass="entr" presetSubtype="0" fill="hold" grpId="0" nodeType="withEffect">
                                  <p:stCondLst>
                                    <p:cond delay="200"/>
                                  </p:stCondLst>
                                  <p:childTnLst>
                                    <p:set>
                                      <p:cBhvr>
                                        <p:cTn id="67" dur="1" fill="hold">
                                          <p:stCondLst>
                                            <p:cond delay="0"/>
                                          </p:stCondLst>
                                        </p:cTn>
                                        <p:tgtEl>
                                          <p:spTgt spid="62"/>
                                        </p:tgtEl>
                                        <p:attrNameLst>
                                          <p:attrName>style.visibility</p:attrName>
                                        </p:attrNameLst>
                                      </p:cBhvr>
                                      <p:to>
                                        <p:strVal val="visible"/>
                                      </p:to>
                                    </p:set>
                                    <p:animEffect transition="in" filter="fade">
                                      <p:cBhvr>
                                        <p:cTn id="68" dur="500"/>
                                        <p:tgtEl>
                                          <p:spTgt spid="62"/>
                                        </p:tgtEl>
                                      </p:cBhvr>
                                    </p:animEffect>
                                  </p:childTnLst>
                                </p:cTn>
                              </p:par>
                              <p:par>
                                <p:cTn id="69" presetID="10" presetClass="entr" presetSubtype="0" fill="hold" grpId="0" nodeType="withEffect">
                                  <p:stCondLst>
                                    <p:cond delay="20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500"/>
                                        <p:tgtEl>
                                          <p:spTgt spid="50"/>
                                        </p:tgtEl>
                                      </p:cBhvr>
                                    </p:animEffect>
                                  </p:childTnLst>
                                </p:cTn>
                              </p:par>
                              <p:par>
                                <p:cTn id="72" presetID="10" presetClass="entr" presetSubtype="0" fill="hold" nodeType="withEffect">
                                  <p:stCondLst>
                                    <p:cond delay="20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par>
                                <p:cTn id="75" presetID="10" presetClass="entr" presetSubtype="0" fill="hold" grpId="0" nodeType="withEffect">
                                  <p:stCondLst>
                                    <p:cond delay="20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par>
                                <p:cTn id="78" presetID="10" presetClass="entr" presetSubtype="0" fill="hold" grpId="0" nodeType="withEffect">
                                  <p:stCondLst>
                                    <p:cond delay="20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par>
                                <p:cTn id="81" presetID="10" presetClass="entr" presetSubtype="0" fill="hold" grpId="0" nodeType="withEffect">
                                  <p:stCondLst>
                                    <p:cond delay="20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grpId="0" nodeType="withEffect">
                                  <p:stCondLst>
                                    <p:cond delay="200"/>
                                  </p:stCondLst>
                                  <p:childTnLst>
                                    <p:set>
                                      <p:cBhvr>
                                        <p:cTn id="85" dur="1" fill="hold">
                                          <p:stCondLst>
                                            <p:cond delay="0"/>
                                          </p:stCondLst>
                                        </p:cTn>
                                        <p:tgtEl>
                                          <p:spTgt spid="63"/>
                                        </p:tgtEl>
                                        <p:attrNameLst>
                                          <p:attrName>style.visibility</p:attrName>
                                        </p:attrNameLst>
                                      </p:cBhvr>
                                      <p:to>
                                        <p:strVal val="visible"/>
                                      </p:to>
                                    </p:set>
                                    <p:animEffect transition="in" filter="fade">
                                      <p:cBhvr>
                                        <p:cTn id="86" dur="500"/>
                                        <p:tgtEl>
                                          <p:spTgt spid="63"/>
                                        </p:tgtEl>
                                      </p:cBhvr>
                                    </p:animEffect>
                                  </p:childTnLst>
                                </p:cTn>
                              </p:par>
                              <p:par>
                                <p:cTn id="87" presetID="10" presetClass="entr" presetSubtype="0" fill="hold" grpId="0" nodeType="withEffect">
                                  <p:stCondLst>
                                    <p:cond delay="20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par>
                                <p:cTn id="90" presetID="10" presetClass="entr" presetSubtype="0" fill="hold" grpId="0" nodeType="withEffect">
                                  <p:stCondLst>
                                    <p:cond delay="20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par>
                                <p:cTn id="93" presetID="10" presetClass="entr" presetSubtype="0" fill="hold" nodeType="withEffect">
                                  <p:stCondLst>
                                    <p:cond delay="20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500"/>
                                        <p:tgtEl>
                                          <p:spTgt spid="42"/>
                                        </p:tgtEl>
                                      </p:cBhvr>
                                    </p:animEffect>
                                  </p:childTnLst>
                                </p:cTn>
                              </p:par>
                              <p:par>
                                <p:cTn id="96" presetID="10" presetClass="entr" presetSubtype="0" fill="hold" grpId="0" nodeType="withEffect">
                                  <p:stCondLst>
                                    <p:cond delay="20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500"/>
                                        <p:tgtEl>
                                          <p:spTgt spid="43"/>
                                        </p:tgtEl>
                                      </p:cBhvr>
                                    </p:animEffect>
                                  </p:childTnLst>
                                </p:cTn>
                              </p:par>
                              <p:par>
                                <p:cTn id="99" presetID="10" presetClass="entr" presetSubtype="0" fill="hold" grpId="0" nodeType="withEffect">
                                  <p:stCondLst>
                                    <p:cond delay="200"/>
                                  </p:stCondLst>
                                  <p:childTnLst>
                                    <p:set>
                                      <p:cBhvr>
                                        <p:cTn id="100" dur="1" fill="hold">
                                          <p:stCondLst>
                                            <p:cond delay="0"/>
                                          </p:stCondLst>
                                        </p:cTn>
                                        <p:tgtEl>
                                          <p:spTgt spid="44"/>
                                        </p:tgtEl>
                                        <p:attrNameLst>
                                          <p:attrName>style.visibility</p:attrName>
                                        </p:attrNameLst>
                                      </p:cBhvr>
                                      <p:to>
                                        <p:strVal val="visible"/>
                                      </p:to>
                                    </p:set>
                                    <p:animEffect transition="in" filter="fade">
                                      <p:cBhvr>
                                        <p:cTn id="101" dur="500"/>
                                        <p:tgtEl>
                                          <p:spTgt spid="44"/>
                                        </p:tgtEl>
                                      </p:cBhvr>
                                    </p:animEffect>
                                  </p:childTnLst>
                                </p:cTn>
                              </p:par>
                              <p:par>
                                <p:cTn id="102" presetID="10" presetClass="entr" presetSubtype="0" fill="hold" grpId="0" nodeType="withEffect">
                                  <p:stCondLst>
                                    <p:cond delay="200"/>
                                  </p:stCondLst>
                                  <p:childTnLst>
                                    <p:set>
                                      <p:cBhvr>
                                        <p:cTn id="103" dur="1" fill="hold">
                                          <p:stCondLst>
                                            <p:cond delay="0"/>
                                          </p:stCondLst>
                                        </p:cTn>
                                        <p:tgtEl>
                                          <p:spTgt spid="45"/>
                                        </p:tgtEl>
                                        <p:attrNameLst>
                                          <p:attrName>style.visibility</p:attrName>
                                        </p:attrNameLst>
                                      </p:cBhvr>
                                      <p:to>
                                        <p:strVal val="visible"/>
                                      </p:to>
                                    </p:set>
                                    <p:animEffect transition="in" filter="fade">
                                      <p:cBhvr>
                                        <p:cTn id="104" dur="500"/>
                                        <p:tgtEl>
                                          <p:spTgt spid="45"/>
                                        </p:tgtEl>
                                      </p:cBhvr>
                                    </p:animEffect>
                                  </p:childTnLst>
                                </p:cTn>
                              </p:par>
                              <p:par>
                                <p:cTn id="105" presetID="10" presetClass="entr" presetSubtype="0" fill="hold" grpId="0" nodeType="withEffect">
                                  <p:stCondLst>
                                    <p:cond delay="20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par>
                                <p:cTn id="108" presetID="10" presetClass="entr" presetSubtype="0" fill="hold" nodeType="withEffect">
                                  <p:stCondLst>
                                    <p:cond delay="200"/>
                                  </p:stCondLst>
                                  <p:childTnLst>
                                    <p:set>
                                      <p:cBhvr>
                                        <p:cTn id="109" dur="1" fill="hold">
                                          <p:stCondLst>
                                            <p:cond delay="0"/>
                                          </p:stCondLst>
                                        </p:cTn>
                                        <p:tgtEl>
                                          <p:spTgt spid="53"/>
                                        </p:tgtEl>
                                        <p:attrNameLst>
                                          <p:attrName>style.visibility</p:attrName>
                                        </p:attrNameLst>
                                      </p:cBhvr>
                                      <p:to>
                                        <p:strVal val="visible"/>
                                      </p:to>
                                    </p:set>
                                    <p:animEffect transition="in" filter="fade">
                                      <p:cBhvr>
                                        <p:cTn id="110" dur="500"/>
                                        <p:tgtEl>
                                          <p:spTgt spid="53"/>
                                        </p:tgtEl>
                                      </p:cBhvr>
                                    </p:animEffect>
                                  </p:childTnLst>
                                </p:cTn>
                              </p:par>
                              <p:par>
                                <p:cTn id="111" presetID="10" presetClass="entr" presetSubtype="0" fill="hold" grpId="0" nodeType="withEffect">
                                  <p:stCondLst>
                                    <p:cond delay="200"/>
                                  </p:stCondLst>
                                  <p:childTnLst>
                                    <p:set>
                                      <p:cBhvr>
                                        <p:cTn id="112" dur="1" fill="hold">
                                          <p:stCondLst>
                                            <p:cond delay="0"/>
                                          </p:stCondLst>
                                        </p:cTn>
                                        <p:tgtEl>
                                          <p:spTgt spid="54"/>
                                        </p:tgtEl>
                                        <p:attrNameLst>
                                          <p:attrName>style.visibility</p:attrName>
                                        </p:attrNameLst>
                                      </p:cBhvr>
                                      <p:to>
                                        <p:strVal val="visible"/>
                                      </p:to>
                                    </p:set>
                                    <p:animEffect transition="in" filter="fade">
                                      <p:cBhvr>
                                        <p:cTn id="113" dur="500"/>
                                        <p:tgtEl>
                                          <p:spTgt spid="54"/>
                                        </p:tgtEl>
                                      </p:cBhvr>
                                    </p:animEffect>
                                  </p:childTnLst>
                                </p:cTn>
                              </p:par>
                              <p:par>
                                <p:cTn id="114" presetID="10" presetClass="entr" presetSubtype="0" fill="hold" grpId="0" nodeType="withEffect">
                                  <p:stCondLst>
                                    <p:cond delay="200"/>
                                  </p:stCondLst>
                                  <p:childTnLst>
                                    <p:set>
                                      <p:cBhvr>
                                        <p:cTn id="115" dur="1" fill="hold">
                                          <p:stCondLst>
                                            <p:cond delay="0"/>
                                          </p:stCondLst>
                                        </p:cTn>
                                        <p:tgtEl>
                                          <p:spTgt spid="59"/>
                                        </p:tgtEl>
                                        <p:attrNameLst>
                                          <p:attrName>style.visibility</p:attrName>
                                        </p:attrNameLst>
                                      </p:cBhvr>
                                      <p:to>
                                        <p:strVal val="visible"/>
                                      </p:to>
                                    </p:set>
                                    <p:animEffect transition="in" filter="fade">
                                      <p:cBhvr>
                                        <p:cTn id="116" dur="500"/>
                                        <p:tgtEl>
                                          <p:spTgt spid="59"/>
                                        </p:tgtEl>
                                      </p:cBhvr>
                                    </p:animEffect>
                                  </p:childTnLst>
                                </p:cTn>
                              </p:par>
                              <p:par>
                                <p:cTn id="117" presetID="10" presetClass="entr" presetSubtype="0" fill="hold" grpId="0" nodeType="withEffect">
                                  <p:stCondLst>
                                    <p:cond delay="200"/>
                                  </p:stCondLst>
                                  <p:childTnLst>
                                    <p:set>
                                      <p:cBhvr>
                                        <p:cTn id="118" dur="1" fill="hold">
                                          <p:stCondLst>
                                            <p:cond delay="0"/>
                                          </p:stCondLst>
                                        </p:cTn>
                                        <p:tgtEl>
                                          <p:spTgt spid="60"/>
                                        </p:tgtEl>
                                        <p:attrNameLst>
                                          <p:attrName>style.visibility</p:attrName>
                                        </p:attrNameLst>
                                      </p:cBhvr>
                                      <p:to>
                                        <p:strVal val="visible"/>
                                      </p:to>
                                    </p:set>
                                    <p:animEffect transition="in" filter="fade">
                                      <p:cBhvr>
                                        <p:cTn id="119" dur="500"/>
                                        <p:tgtEl>
                                          <p:spTgt spid="60"/>
                                        </p:tgtEl>
                                      </p:cBhvr>
                                    </p:animEffect>
                                  </p:childTnLst>
                                </p:cTn>
                              </p:par>
                              <p:par>
                                <p:cTn id="120" presetID="10" presetClass="entr" presetSubtype="0" fill="hold" grpId="0" nodeType="withEffect">
                                  <p:stCondLst>
                                    <p:cond delay="200"/>
                                  </p:stCondLst>
                                  <p:childTnLst>
                                    <p:set>
                                      <p:cBhvr>
                                        <p:cTn id="121" dur="1" fill="hold">
                                          <p:stCondLst>
                                            <p:cond delay="0"/>
                                          </p:stCondLst>
                                        </p:cTn>
                                        <p:tgtEl>
                                          <p:spTgt spid="61"/>
                                        </p:tgtEl>
                                        <p:attrNameLst>
                                          <p:attrName>style.visibility</p:attrName>
                                        </p:attrNameLst>
                                      </p:cBhvr>
                                      <p:to>
                                        <p:strVal val="visible"/>
                                      </p:to>
                                    </p:set>
                                    <p:animEffect transition="in" filter="fade">
                                      <p:cBhvr>
                                        <p:cTn id="122" dur="500"/>
                                        <p:tgtEl>
                                          <p:spTgt spid="61"/>
                                        </p:tgtEl>
                                      </p:cBhvr>
                                    </p:animEffect>
                                  </p:childTnLst>
                                </p:cTn>
                              </p:par>
                              <p:par>
                                <p:cTn id="123" presetID="10" presetClass="entr" presetSubtype="0" fill="hold" grpId="0" nodeType="withEffect">
                                  <p:stCondLst>
                                    <p:cond delay="400"/>
                                  </p:stCondLst>
                                  <p:childTnLst>
                                    <p:set>
                                      <p:cBhvr>
                                        <p:cTn id="124" dur="1" fill="hold">
                                          <p:stCondLst>
                                            <p:cond delay="0"/>
                                          </p:stCondLst>
                                        </p:cTn>
                                        <p:tgtEl>
                                          <p:spTgt spid="16"/>
                                        </p:tgtEl>
                                        <p:attrNameLst>
                                          <p:attrName>style.visibility</p:attrName>
                                        </p:attrNameLst>
                                      </p:cBhvr>
                                      <p:to>
                                        <p:strVal val="visible"/>
                                      </p:to>
                                    </p:set>
                                    <p:animEffect transition="in" filter="fade">
                                      <p:cBhvr>
                                        <p:cTn id="125" dur="500"/>
                                        <p:tgtEl>
                                          <p:spTgt spid="16"/>
                                        </p:tgtEl>
                                      </p:cBhvr>
                                    </p:animEffect>
                                  </p:childTnLst>
                                </p:cTn>
                              </p:par>
                              <p:par>
                                <p:cTn id="126" presetID="10" presetClass="entr" presetSubtype="0" fill="hold" grpId="0" nodeType="withEffect">
                                  <p:stCondLst>
                                    <p:cond delay="400"/>
                                  </p:stCondLst>
                                  <p:childTnLst>
                                    <p:set>
                                      <p:cBhvr>
                                        <p:cTn id="127" dur="1" fill="hold">
                                          <p:stCondLst>
                                            <p:cond delay="0"/>
                                          </p:stCondLst>
                                        </p:cTn>
                                        <p:tgtEl>
                                          <p:spTgt spid="17"/>
                                        </p:tgtEl>
                                        <p:attrNameLst>
                                          <p:attrName>style.visibility</p:attrName>
                                        </p:attrNameLst>
                                      </p:cBhvr>
                                      <p:to>
                                        <p:strVal val="visible"/>
                                      </p:to>
                                    </p:set>
                                    <p:animEffect transition="in" filter="fade">
                                      <p:cBhvr>
                                        <p:cTn id="128" dur="500"/>
                                        <p:tgtEl>
                                          <p:spTgt spid="17"/>
                                        </p:tgtEl>
                                      </p:cBhvr>
                                    </p:animEffect>
                                  </p:childTnLst>
                                </p:cTn>
                              </p:par>
                              <p:par>
                                <p:cTn id="129" presetID="10" presetClass="entr" presetSubtype="0" fill="hold" grpId="0" nodeType="withEffect">
                                  <p:stCondLst>
                                    <p:cond delay="400"/>
                                  </p:stCondLst>
                                  <p:childTnLst>
                                    <p:set>
                                      <p:cBhvr>
                                        <p:cTn id="130" dur="1" fill="hold">
                                          <p:stCondLst>
                                            <p:cond delay="0"/>
                                          </p:stCondLst>
                                        </p:cTn>
                                        <p:tgtEl>
                                          <p:spTgt spid="18"/>
                                        </p:tgtEl>
                                        <p:attrNameLst>
                                          <p:attrName>style.visibility</p:attrName>
                                        </p:attrNameLst>
                                      </p:cBhvr>
                                      <p:to>
                                        <p:strVal val="visible"/>
                                      </p:to>
                                    </p:set>
                                    <p:animEffect transition="in" filter="fade">
                                      <p:cBhvr>
                                        <p:cTn id="131" dur="500"/>
                                        <p:tgtEl>
                                          <p:spTgt spid="18"/>
                                        </p:tgtEl>
                                      </p:cBhvr>
                                    </p:animEffect>
                                  </p:childTnLst>
                                </p:cTn>
                              </p:par>
                              <p:par>
                                <p:cTn id="132" presetID="10" presetClass="entr" presetSubtype="0" fill="hold" grpId="0" nodeType="withEffect">
                                  <p:stCondLst>
                                    <p:cond delay="400"/>
                                  </p:stCondLst>
                                  <p:childTnLst>
                                    <p:set>
                                      <p:cBhvr>
                                        <p:cTn id="133" dur="1" fill="hold">
                                          <p:stCondLst>
                                            <p:cond delay="0"/>
                                          </p:stCondLst>
                                        </p:cTn>
                                        <p:tgtEl>
                                          <p:spTgt spid="19"/>
                                        </p:tgtEl>
                                        <p:attrNameLst>
                                          <p:attrName>style.visibility</p:attrName>
                                        </p:attrNameLst>
                                      </p:cBhvr>
                                      <p:to>
                                        <p:strVal val="visible"/>
                                      </p:to>
                                    </p:set>
                                    <p:animEffect transition="in" filter="fade">
                                      <p:cBhvr>
                                        <p:cTn id="134" dur="500"/>
                                        <p:tgtEl>
                                          <p:spTgt spid="19"/>
                                        </p:tgtEl>
                                      </p:cBhvr>
                                    </p:animEffect>
                                  </p:childTnLst>
                                </p:cTn>
                              </p:par>
                              <p:par>
                                <p:cTn id="135" presetID="10" presetClass="entr" presetSubtype="0" fill="hold" grpId="0" nodeType="withEffect">
                                  <p:stCondLst>
                                    <p:cond delay="400"/>
                                  </p:stCondLst>
                                  <p:childTnLst>
                                    <p:set>
                                      <p:cBhvr>
                                        <p:cTn id="136" dur="1" fill="hold">
                                          <p:stCondLst>
                                            <p:cond delay="0"/>
                                          </p:stCondLst>
                                        </p:cTn>
                                        <p:tgtEl>
                                          <p:spTgt spid="14"/>
                                        </p:tgtEl>
                                        <p:attrNameLst>
                                          <p:attrName>style.visibility</p:attrName>
                                        </p:attrNameLst>
                                      </p:cBhvr>
                                      <p:to>
                                        <p:strVal val="visible"/>
                                      </p:to>
                                    </p:set>
                                    <p:animEffect transition="in" filter="fade">
                                      <p:cBhvr>
                                        <p:cTn id="137" dur="500"/>
                                        <p:tgtEl>
                                          <p:spTgt spid="14"/>
                                        </p:tgtEl>
                                      </p:cBhvr>
                                    </p:animEffect>
                                  </p:childTnLst>
                                </p:cTn>
                              </p:par>
                              <p:par>
                                <p:cTn id="138" presetID="10" presetClass="entr" presetSubtype="0" fill="hold" nodeType="withEffect">
                                  <p:stCondLst>
                                    <p:cond delay="400"/>
                                  </p:stCondLst>
                                  <p:childTnLst>
                                    <p:set>
                                      <p:cBhvr>
                                        <p:cTn id="139" dur="1" fill="hold">
                                          <p:stCondLst>
                                            <p:cond delay="0"/>
                                          </p:stCondLst>
                                        </p:cTn>
                                        <p:tgtEl>
                                          <p:spTgt spid="6"/>
                                        </p:tgtEl>
                                        <p:attrNameLst>
                                          <p:attrName>style.visibility</p:attrName>
                                        </p:attrNameLst>
                                      </p:cBhvr>
                                      <p:to>
                                        <p:strVal val="visible"/>
                                      </p:to>
                                    </p:set>
                                    <p:animEffect transition="in" filter="fade">
                                      <p:cBhvr>
                                        <p:cTn id="140" dur="500"/>
                                        <p:tgtEl>
                                          <p:spTgt spid="6"/>
                                        </p:tgtEl>
                                      </p:cBhvr>
                                    </p:animEffect>
                                  </p:childTnLst>
                                </p:cTn>
                              </p:par>
                              <p:par>
                                <p:cTn id="141" presetID="10" presetClass="entr" presetSubtype="0" fill="hold" grpId="0" nodeType="withEffect">
                                  <p:stCondLst>
                                    <p:cond delay="400"/>
                                  </p:stCondLst>
                                  <p:childTnLst>
                                    <p:set>
                                      <p:cBhvr>
                                        <p:cTn id="142" dur="1" fill="hold">
                                          <p:stCondLst>
                                            <p:cond delay="0"/>
                                          </p:stCondLst>
                                        </p:cTn>
                                        <p:tgtEl>
                                          <p:spTgt spid="7"/>
                                        </p:tgtEl>
                                        <p:attrNameLst>
                                          <p:attrName>style.visibility</p:attrName>
                                        </p:attrNameLst>
                                      </p:cBhvr>
                                      <p:to>
                                        <p:strVal val="visible"/>
                                      </p:to>
                                    </p:set>
                                    <p:animEffect transition="in" filter="fade">
                                      <p:cBhvr>
                                        <p:cTn id="143" dur="500"/>
                                        <p:tgtEl>
                                          <p:spTgt spid="7"/>
                                        </p:tgtEl>
                                      </p:cBhvr>
                                    </p:animEffect>
                                  </p:childTnLst>
                                </p:cTn>
                              </p:par>
                              <p:par>
                                <p:cTn id="144" presetID="10" presetClass="entr" presetSubtype="0" fill="hold" grpId="0" nodeType="withEffect">
                                  <p:stCondLst>
                                    <p:cond delay="400"/>
                                  </p:stCondLst>
                                  <p:childTnLst>
                                    <p:set>
                                      <p:cBhvr>
                                        <p:cTn id="145" dur="1" fill="hold">
                                          <p:stCondLst>
                                            <p:cond delay="0"/>
                                          </p:stCondLst>
                                        </p:cTn>
                                        <p:tgtEl>
                                          <p:spTgt spid="8"/>
                                        </p:tgtEl>
                                        <p:attrNameLst>
                                          <p:attrName>style.visibility</p:attrName>
                                        </p:attrNameLst>
                                      </p:cBhvr>
                                      <p:to>
                                        <p:strVal val="visible"/>
                                      </p:to>
                                    </p:set>
                                    <p:animEffect transition="in" filter="fade">
                                      <p:cBhvr>
                                        <p:cTn id="146" dur="500"/>
                                        <p:tgtEl>
                                          <p:spTgt spid="8"/>
                                        </p:tgtEl>
                                      </p:cBhvr>
                                    </p:animEffect>
                                  </p:childTnLst>
                                </p:cTn>
                              </p:par>
                              <p:par>
                                <p:cTn id="147" presetID="10" presetClass="entr" presetSubtype="0" fill="hold" grpId="0" nodeType="withEffect">
                                  <p:stCondLst>
                                    <p:cond delay="400"/>
                                  </p:stCondLst>
                                  <p:childTnLst>
                                    <p:set>
                                      <p:cBhvr>
                                        <p:cTn id="148" dur="1" fill="hold">
                                          <p:stCondLst>
                                            <p:cond delay="0"/>
                                          </p:stCondLst>
                                        </p:cTn>
                                        <p:tgtEl>
                                          <p:spTgt spid="9"/>
                                        </p:tgtEl>
                                        <p:attrNameLst>
                                          <p:attrName>style.visibility</p:attrName>
                                        </p:attrNameLst>
                                      </p:cBhvr>
                                      <p:to>
                                        <p:strVal val="visible"/>
                                      </p:to>
                                    </p:set>
                                    <p:animEffect transition="in" filter="fade">
                                      <p:cBhvr>
                                        <p:cTn id="149" dur="500"/>
                                        <p:tgtEl>
                                          <p:spTgt spid="9"/>
                                        </p:tgtEl>
                                      </p:cBhvr>
                                    </p:animEffect>
                                  </p:childTnLst>
                                </p:cTn>
                              </p:par>
                              <p:par>
                                <p:cTn id="150" presetID="10" presetClass="entr" presetSubtype="0" fill="hold" grpId="0" nodeType="withEffect">
                                  <p:stCondLst>
                                    <p:cond delay="400"/>
                                  </p:stCondLst>
                                  <p:childTnLst>
                                    <p:set>
                                      <p:cBhvr>
                                        <p:cTn id="151" dur="1" fill="hold">
                                          <p:stCondLst>
                                            <p:cond delay="0"/>
                                          </p:stCondLst>
                                        </p:cTn>
                                        <p:tgtEl>
                                          <p:spTgt spid="10"/>
                                        </p:tgtEl>
                                        <p:attrNameLst>
                                          <p:attrName>style.visibility</p:attrName>
                                        </p:attrNameLst>
                                      </p:cBhvr>
                                      <p:to>
                                        <p:strVal val="visible"/>
                                      </p:to>
                                    </p:set>
                                    <p:animEffect transition="in" filter="fade">
                                      <p:cBhvr>
                                        <p:cTn id="152" dur="500"/>
                                        <p:tgtEl>
                                          <p:spTgt spid="10"/>
                                        </p:tgtEl>
                                      </p:cBhvr>
                                    </p:animEffect>
                                  </p:childTnLst>
                                </p:cTn>
                              </p:par>
                              <p:par>
                                <p:cTn id="153" presetID="10" presetClass="entr" presetSubtype="0" fill="hold" grpId="0" nodeType="withEffect">
                                  <p:stCondLst>
                                    <p:cond delay="400"/>
                                  </p:stCondLst>
                                  <p:childTnLst>
                                    <p:set>
                                      <p:cBhvr>
                                        <p:cTn id="154" dur="1" fill="hold">
                                          <p:stCondLst>
                                            <p:cond delay="0"/>
                                          </p:stCondLst>
                                        </p:cTn>
                                        <p:tgtEl>
                                          <p:spTgt spid="23"/>
                                        </p:tgtEl>
                                        <p:attrNameLst>
                                          <p:attrName>style.visibility</p:attrName>
                                        </p:attrNameLst>
                                      </p:cBhvr>
                                      <p:to>
                                        <p:strVal val="visible"/>
                                      </p:to>
                                    </p:set>
                                    <p:animEffect transition="in" filter="fade">
                                      <p:cBhvr>
                                        <p:cTn id="155" dur="500"/>
                                        <p:tgtEl>
                                          <p:spTgt spid="23"/>
                                        </p:tgtEl>
                                      </p:cBhvr>
                                    </p:animEffect>
                                  </p:childTnLst>
                                </p:cTn>
                              </p:par>
                              <p:par>
                                <p:cTn id="156" presetID="10" presetClass="entr" presetSubtype="0" fill="hold" nodeType="withEffect">
                                  <p:stCondLst>
                                    <p:cond delay="400"/>
                                  </p:stCondLst>
                                  <p:childTnLst>
                                    <p:set>
                                      <p:cBhvr>
                                        <p:cTn id="157" dur="1" fill="hold">
                                          <p:stCondLst>
                                            <p:cond delay="0"/>
                                          </p:stCondLst>
                                        </p:cTn>
                                        <p:tgtEl>
                                          <p:spTgt spid="21"/>
                                        </p:tgtEl>
                                        <p:attrNameLst>
                                          <p:attrName>style.visibility</p:attrName>
                                        </p:attrNameLst>
                                      </p:cBhvr>
                                      <p:to>
                                        <p:strVal val="visible"/>
                                      </p:to>
                                    </p:set>
                                    <p:animEffect transition="in" filter="fade">
                                      <p:cBhvr>
                                        <p:cTn id="158" dur="500"/>
                                        <p:tgtEl>
                                          <p:spTgt spid="21"/>
                                        </p:tgtEl>
                                      </p:cBhvr>
                                    </p:animEffect>
                                  </p:childTnLst>
                                </p:cTn>
                              </p:par>
                              <p:par>
                                <p:cTn id="159" presetID="10" presetClass="entr" presetSubtype="0" fill="hold" grpId="0" nodeType="withEffect">
                                  <p:stCondLst>
                                    <p:cond delay="400"/>
                                  </p:stCondLst>
                                  <p:childTnLst>
                                    <p:set>
                                      <p:cBhvr>
                                        <p:cTn id="160" dur="1" fill="hold">
                                          <p:stCondLst>
                                            <p:cond delay="0"/>
                                          </p:stCondLst>
                                        </p:cTn>
                                        <p:tgtEl>
                                          <p:spTgt spid="20"/>
                                        </p:tgtEl>
                                        <p:attrNameLst>
                                          <p:attrName>style.visibility</p:attrName>
                                        </p:attrNameLst>
                                      </p:cBhvr>
                                      <p:to>
                                        <p:strVal val="visible"/>
                                      </p:to>
                                    </p:set>
                                    <p:animEffect transition="in" filter="fade">
                                      <p:cBhvr>
                                        <p:cTn id="161" dur="500"/>
                                        <p:tgtEl>
                                          <p:spTgt spid="20"/>
                                        </p:tgtEl>
                                      </p:cBhvr>
                                    </p:animEffect>
                                  </p:childTnLst>
                                </p:cTn>
                              </p:par>
                              <p:par>
                                <p:cTn id="162" presetID="10" presetClass="entr" presetSubtype="0" fill="hold" grpId="0" nodeType="withEffect">
                                  <p:stCondLst>
                                    <p:cond delay="400"/>
                                  </p:stCondLst>
                                  <p:childTnLst>
                                    <p:set>
                                      <p:cBhvr>
                                        <p:cTn id="163" dur="1" fill="hold">
                                          <p:stCondLst>
                                            <p:cond delay="0"/>
                                          </p:stCondLst>
                                        </p:cTn>
                                        <p:tgtEl>
                                          <p:spTgt spid="22"/>
                                        </p:tgtEl>
                                        <p:attrNameLst>
                                          <p:attrName>style.visibility</p:attrName>
                                        </p:attrNameLst>
                                      </p:cBhvr>
                                      <p:to>
                                        <p:strVal val="visible"/>
                                      </p:to>
                                    </p:set>
                                    <p:animEffect transition="in" filter="fade">
                                      <p:cBhvr>
                                        <p:cTn id="164" dur="500"/>
                                        <p:tgtEl>
                                          <p:spTgt spid="22"/>
                                        </p:tgtEl>
                                      </p:cBhvr>
                                    </p:animEffect>
                                  </p:childTnLst>
                                </p:cTn>
                              </p:par>
                              <p:par>
                                <p:cTn id="165" presetID="10" presetClass="entr" presetSubtype="0" fill="hold" grpId="0" nodeType="withEffect">
                                  <p:stCondLst>
                                    <p:cond delay="400"/>
                                  </p:stCondLst>
                                  <p:childTnLst>
                                    <p:set>
                                      <p:cBhvr>
                                        <p:cTn id="166" dur="1" fill="hold">
                                          <p:stCondLst>
                                            <p:cond delay="0"/>
                                          </p:stCondLst>
                                        </p:cTn>
                                        <p:tgtEl>
                                          <p:spTgt spid="15"/>
                                        </p:tgtEl>
                                        <p:attrNameLst>
                                          <p:attrName>style.visibility</p:attrName>
                                        </p:attrNameLst>
                                      </p:cBhvr>
                                      <p:to>
                                        <p:strVal val="visible"/>
                                      </p:to>
                                    </p:set>
                                    <p:animEffect transition="in" filter="fade">
                                      <p:cBhvr>
                                        <p:cTn id="167" dur="500"/>
                                        <p:tgtEl>
                                          <p:spTgt spid="15"/>
                                        </p:tgtEl>
                                      </p:cBhvr>
                                    </p:animEffect>
                                  </p:childTnLst>
                                </p:cTn>
                              </p:par>
                              <p:par>
                                <p:cTn id="168" presetID="10" presetClass="entr" presetSubtype="0" fill="hold" nodeType="withEffect">
                                  <p:stCondLst>
                                    <p:cond delay="400"/>
                                  </p:stCondLst>
                                  <p:childTnLst>
                                    <p:set>
                                      <p:cBhvr>
                                        <p:cTn id="169" dur="1" fill="hold">
                                          <p:stCondLst>
                                            <p:cond delay="0"/>
                                          </p:stCondLst>
                                        </p:cTn>
                                        <p:tgtEl>
                                          <p:spTgt spid="24"/>
                                        </p:tgtEl>
                                        <p:attrNameLst>
                                          <p:attrName>style.visibility</p:attrName>
                                        </p:attrNameLst>
                                      </p:cBhvr>
                                      <p:to>
                                        <p:strVal val="visible"/>
                                      </p:to>
                                    </p:set>
                                    <p:animEffect transition="in" filter="fade">
                                      <p:cBhvr>
                                        <p:cTn id="170" dur="500"/>
                                        <p:tgtEl>
                                          <p:spTgt spid="24"/>
                                        </p:tgtEl>
                                      </p:cBhvr>
                                    </p:animEffect>
                                  </p:childTnLst>
                                </p:cTn>
                              </p:par>
                              <p:par>
                                <p:cTn id="171" presetID="10" presetClass="entr" presetSubtype="0" fill="hold" grpId="0" nodeType="withEffect">
                                  <p:stCondLst>
                                    <p:cond delay="400"/>
                                  </p:stCondLst>
                                  <p:childTnLst>
                                    <p:set>
                                      <p:cBhvr>
                                        <p:cTn id="172" dur="1" fill="hold">
                                          <p:stCondLst>
                                            <p:cond delay="0"/>
                                          </p:stCondLst>
                                        </p:cTn>
                                        <p:tgtEl>
                                          <p:spTgt spid="11"/>
                                        </p:tgtEl>
                                        <p:attrNameLst>
                                          <p:attrName>style.visibility</p:attrName>
                                        </p:attrNameLst>
                                      </p:cBhvr>
                                      <p:to>
                                        <p:strVal val="visible"/>
                                      </p:to>
                                    </p:set>
                                    <p:animEffect transition="in" filter="fade">
                                      <p:cBhvr>
                                        <p:cTn id="173" dur="500"/>
                                        <p:tgtEl>
                                          <p:spTgt spid="11"/>
                                        </p:tgtEl>
                                      </p:cBhvr>
                                    </p:animEffect>
                                  </p:childTnLst>
                                </p:cTn>
                              </p:par>
                              <p:par>
                                <p:cTn id="174" presetID="10" presetClass="entr" presetSubtype="0" fill="hold" grpId="0" nodeType="withEffect">
                                  <p:stCondLst>
                                    <p:cond delay="400"/>
                                  </p:stCondLst>
                                  <p:childTnLst>
                                    <p:set>
                                      <p:cBhvr>
                                        <p:cTn id="175" dur="1" fill="hold">
                                          <p:stCondLst>
                                            <p:cond delay="0"/>
                                          </p:stCondLst>
                                        </p:cTn>
                                        <p:tgtEl>
                                          <p:spTgt spid="12"/>
                                        </p:tgtEl>
                                        <p:attrNameLst>
                                          <p:attrName>style.visibility</p:attrName>
                                        </p:attrNameLst>
                                      </p:cBhvr>
                                      <p:to>
                                        <p:strVal val="visible"/>
                                      </p:to>
                                    </p:set>
                                    <p:animEffect transition="in" filter="fade">
                                      <p:cBhvr>
                                        <p:cTn id="176" dur="500"/>
                                        <p:tgtEl>
                                          <p:spTgt spid="12"/>
                                        </p:tgtEl>
                                      </p:cBhvr>
                                    </p:animEffect>
                                  </p:childTnLst>
                                </p:cTn>
                              </p:par>
                              <p:par>
                                <p:cTn id="177" presetID="10" presetClass="entr" presetSubtype="0" fill="hold" grpId="0" nodeType="withEffect">
                                  <p:stCondLst>
                                    <p:cond delay="400"/>
                                  </p:stCondLst>
                                  <p:childTnLst>
                                    <p:set>
                                      <p:cBhvr>
                                        <p:cTn id="178" dur="1" fill="hold">
                                          <p:stCondLst>
                                            <p:cond delay="0"/>
                                          </p:stCondLst>
                                        </p:cTn>
                                        <p:tgtEl>
                                          <p:spTgt spid="13"/>
                                        </p:tgtEl>
                                        <p:attrNameLst>
                                          <p:attrName>style.visibility</p:attrName>
                                        </p:attrNameLst>
                                      </p:cBhvr>
                                      <p:to>
                                        <p:strVal val="visible"/>
                                      </p:to>
                                    </p:set>
                                    <p:animEffect transition="in" filter="fade">
                                      <p:cBhvr>
                                        <p:cTn id="179" dur="500"/>
                                        <p:tgtEl>
                                          <p:spTgt spid="13"/>
                                        </p:tgtEl>
                                      </p:cBhvr>
                                    </p:animEffect>
                                  </p:childTnLst>
                                </p:cTn>
                              </p:par>
                              <p:par>
                                <p:cTn id="180" presetID="10" presetClass="entr" presetSubtype="0" fill="hold" grpId="0" nodeType="withEffect">
                                  <p:stCondLst>
                                    <p:cond delay="400"/>
                                  </p:stCondLst>
                                  <p:childTnLst>
                                    <p:set>
                                      <p:cBhvr>
                                        <p:cTn id="181" dur="1" fill="hold">
                                          <p:stCondLst>
                                            <p:cond delay="0"/>
                                          </p:stCondLst>
                                        </p:cTn>
                                        <p:tgtEl>
                                          <p:spTgt spid="26"/>
                                        </p:tgtEl>
                                        <p:attrNameLst>
                                          <p:attrName>style.visibility</p:attrName>
                                        </p:attrNameLst>
                                      </p:cBhvr>
                                      <p:to>
                                        <p:strVal val="visible"/>
                                      </p:to>
                                    </p:set>
                                    <p:animEffect transition="in" filter="fade">
                                      <p:cBhvr>
                                        <p:cTn id="182" dur="500"/>
                                        <p:tgtEl>
                                          <p:spTgt spid="26"/>
                                        </p:tgtEl>
                                      </p:cBhvr>
                                    </p:animEffect>
                                  </p:childTnLst>
                                </p:cTn>
                              </p:par>
                              <p:par>
                                <p:cTn id="183" presetID="10" presetClass="entr" presetSubtype="0" fill="hold" nodeType="withEffect">
                                  <p:stCondLst>
                                    <p:cond delay="400"/>
                                  </p:stCondLst>
                                  <p:childTnLst>
                                    <p:set>
                                      <p:cBhvr>
                                        <p:cTn id="184" dur="1" fill="hold">
                                          <p:stCondLst>
                                            <p:cond delay="0"/>
                                          </p:stCondLst>
                                        </p:cTn>
                                        <p:tgtEl>
                                          <p:spTgt spid="25"/>
                                        </p:tgtEl>
                                        <p:attrNameLst>
                                          <p:attrName>style.visibility</p:attrName>
                                        </p:attrNameLst>
                                      </p:cBhvr>
                                      <p:to>
                                        <p:strVal val="visible"/>
                                      </p:to>
                                    </p:set>
                                    <p:animEffect transition="in" filter="fade">
                                      <p:cBhvr>
                                        <p:cTn id="185" dur="500"/>
                                        <p:tgtEl>
                                          <p:spTgt spid="25"/>
                                        </p:tgtEl>
                                      </p:cBhvr>
                                    </p:animEffect>
                                  </p:childTnLst>
                                </p:cTn>
                              </p:par>
                              <p:par>
                                <p:cTn id="186" presetID="10" presetClass="entr" presetSubtype="0" fill="hold" grpId="0" nodeType="withEffect">
                                  <p:stCondLst>
                                    <p:cond delay="400"/>
                                  </p:stCondLst>
                                  <p:childTnLst>
                                    <p:set>
                                      <p:cBhvr>
                                        <p:cTn id="187" dur="1" fill="hold">
                                          <p:stCondLst>
                                            <p:cond delay="0"/>
                                          </p:stCondLst>
                                        </p:cTn>
                                        <p:tgtEl>
                                          <p:spTgt spid="27"/>
                                        </p:tgtEl>
                                        <p:attrNameLst>
                                          <p:attrName>style.visibility</p:attrName>
                                        </p:attrNameLst>
                                      </p:cBhvr>
                                      <p:to>
                                        <p:strVal val="visible"/>
                                      </p:to>
                                    </p:set>
                                    <p:animEffect transition="in" filter="fade">
                                      <p:cBhvr>
                                        <p:cTn id="188" dur="500"/>
                                        <p:tgtEl>
                                          <p:spTgt spid="27"/>
                                        </p:tgtEl>
                                      </p:cBhvr>
                                    </p:animEffect>
                                  </p:childTnLst>
                                </p:cTn>
                              </p:par>
                              <p:par>
                                <p:cTn id="189" presetID="10" presetClass="entr" presetSubtype="0" fill="hold" grpId="0" nodeType="withEffect">
                                  <p:stCondLst>
                                    <p:cond delay="400"/>
                                  </p:stCondLst>
                                  <p:childTnLst>
                                    <p:set>
                                      <p:cBhvr>
                                        <p:cTn id="190" dur="1" fill="hold">
                                          <p:stCondLst>
                                            <p:cond delay="0"/>
                                          </p:stCondLst>
                                        </p:cTn>
                                        <p:tgtEl>
                                          <p:spTgt spid="28"/>
                                        </p:tgtEl>
                                        <p:attrNameLst>
                                          <p:attrName>style.visibility</p:attrName>
                                        </p:attrNameLst>
                                      </p:cBhvr>
                                      <p:to>
                                        <p:strVal val="visible"/>
                                      </p:to>
                                    </p:set>
                                    <p:animEffect transition="in" filter="fade">
                                      <p:cBhvr>
                                        <p:cTn id="19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5" grpId="0" animBg="1"/>
      <p:bldP spid="56" grpId="0" animBg="1"/>
      <p:bldP spid="57" grpId="0" animBg="1"/>
      <p:bldP spid="58" grpId="0" animBg="1"/>
      <p:bldP spid="16" grpId="0" animBg="1"/>
      <p:bldP spid="17" grpId="0" animBg="1"/>
      <p:bldP spid="18" grpId="0" animBg="1"/>
      <p:bldP spid="19" grpId="0" animBg="1"/>
      <p:bldP spid="3" grpId="0"/>
      <p:bldP spid="3" grpId="1"/>
      <p:bldP spid="4" grpId="0"/>
      <p:bldP spid="4" grpId="1"/>
      <p:bldP spid="30" grpId="0"/>
      <p:bldP spid="32" grpId="0"/>
      <p:bldP spid="33" grpId="0"/>
      <p:bldP spid="34" grpId="0"/>
      <p:bldP spid="35" grpId="0"/>
      <p:bldP spid="64" grpId="0"/>
      <p:bldP spid="46" grpId="0"/>
      <p:bldP spid="47" grpId="0"/>
      <p:bldP spid="48" grpId="0"/>
      <p:bldP spid="49" grpId="0"/>
      <p:bldP spid="62" grpId="0"/>
      <p:bldP spid="50" grpId="0"/>
      <p:bldP spid="37" grpId="0"/>
      <p:bldP spid="38" grpId="0"/>
      <p:bldP spid="39" grpId="0"/>
      <p:bldP spid="63" grpId="0"/>
      <p:bldP spid="40" grpId="0"/>
      <p:bldP spid="41" grpId="0"/>
      <p:bldP spid="43" grpId="0"/>
      <p:bldP spid="44" grpId="0"/>
      <p:bldP spid="45" grpId="0"/>
      <p:bldP spid="52" grpId="0"/>
      <p:bldP spid="54" grpId="0"/>
      <p:bldP spid="59" grpId="0"/>
      <p:bldP spid="60" grpId="0"/>
      <p:bldP spid="61" grpId="0"/>
      <p:bldP spid="14" grpId="0"/>
      <p:bldP spid="7" grpId="0"/>
      <p:bldP spid="8" grpId="0"/>
      <p:bldP spid="9" grpId="0"/>
      <p:bldP spid="10" grpId="0"/>
      <p:bldP spid="23" grpId="0"/>
      <p:bldP spid="20" grpId="0"/>
      <p:bldP spid="22" grpId="0"/>
      <p:bldP spid="15" grpId="0"/>
      <p:bldP spid="11" grpId="0"/>
      <p:bldP spid="12" grpId="0"/>
      <p:bldP spid="13" grpId="0"/>
      <p:bldP spid="26"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5C020-04B6-5EA4-27F5-96DE0842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0D9305-39C3-2217-DAD3-D365B78EA397}"/>
              </a:ext>
            </a:extLst>
          </p:cNvPr>
          <p:cNvSpPr txBox="1">
            <a:spLocks noGrp="1"/>
          </p:cNvSpPr>
          <p:nvPr>
            <p:ph type="title" idx="4294967295"/>
          </p:nvPr>
        </p:nvSpPr>
        <p:spPr>
          <a:xfrm>
            <a:off x="2473036" y="-810491"/>
            <a:ext cx="4157357" cy="30777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chemeClr val="tx1"/>
                </a:solidFill>
                <a:effectLst/>
                <a:uLnTx/>
                <a:uFillTx/>
                <a:latin typeface="+mn-lt"/>
                <a:ea typeface="+mn-ea"/>
                <a:cs typeface="+mn-cs"/>
              </a:rPr>
              <a:t>Azure AI Studio – Generally Available</a:t>
            </a:r>
          </a:p>
        </p:txBody>
      </p:sp>
      <p:sp>
        <p:nvSpPr>
          <p:cNvPr id="6" name="Oval 5">
            <a:extLst>
              <a:ext uri="{FF2B5EF4-FFF2-40B4-BE49-F238E27FC236}">
                <a16:creationId xmlns:a16="http://schemas.microsoft.com/office/drawing/2014/main" id="{44FCB6E0-4C25-0223-F6EB-D09E2E17D1E3}"/>
              </a:ext>
              <a:ext uri="{C183D7F6-B498-43B3-948B-1728B52AA6E4}">
                <adec:decorative xmlns:adec="http://schemas.microsoft.com/office/drawing/2017/decorative" val="1"/>
              </a:ext>
            </a:extLst>
          </p:cNvPr>
          <p:cNvSpPr/>
          <p:nvPr/>
        </p:nvSpPr>
        <p:spPr bwMode="auto">
          <a:xfrm rot="1429251">
            <a:off x="-2870496" y="-889031"/>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76923">
                    <a:srgbClr val="FFFFFF"/>
                  </a:gs>
                  <a:gs pos="74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8" name="Rectangle: Rounded Corners 7">
            <a:extLst>
              <a:ext uri="{FF2B5EF4-FFF2-40B4-BE49-F238E27FC236}">
                <a16:creationId xmlns:a16="http://schemas.microsoft.com/office/drawing/2014/main" id="{4C312A31-DC7E-1A80-8BEE-6B2831B9FC38}"/>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EDE01CC-598C-0D58-824E-210E823C34AA}"/>
              </a:ext>
              <a:ext uri="{C183D7F6-B498-43B3-948B-1728B52AA6E4}">
                <adec:decorative xmlns:adec="http://schemas.microsoft.com/office/drawing/2017/decorative" val="0"/>
              </a:ext>
            </a:extLst>
          </p:cNvPr>
          <p:cNvSpPr/>
          <p:nvPr/>
        </p:nvSpPr>
        <p:spPr bwMode="auto">
          <a:xfrm>
            <a:off x="4929324" y="1000735"/>
            <a:ext cx="2333351" cy="439091"/>
          </a:xfrm>
          <a:prstGeom prst="roundRect">
            <a:avLst>
              <a:gd name="adj" fmla="val 3473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Generally available</a:t>
            </a:r>
          </a:p>
        </p:txBody>
      </p:sp>
      <p:pic>
        <p:nvPicPr>
          <p:cNvPr id="9" name="Graphic 8" descr="Azure AI Studio logo">
            <a:extLst>
              <a:ext uri="{FF2B5EF4-FFF2-40B4-BE49-F238E27FC236}">
                <a16:creationId xmlns:a16="http://schemas.microsoft.com/office/drawing/2014/main" id="{A0011CF7-9AA2-AE09-3596-19486BDAAD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76900" y="1884301"/>
            <a:ext cx="838200" cy="838200"/>
          </a:xfrm>
          <a:prstGeom prst="rect">
            <a:avLst/>
          </a:prstGeom>
        </p:spPr>
      </p:pic>
      <p:sp>
        <p:nvSpPr>
          <p:cNvPr id="12" name="Title 6">
            <a:extLst>
              <a:ext uri="{FF2B5EF4-FFF2-40B4-BE49-F238E27FC236}">
                <a16:creationId xmlns:a16="http://schemas.microsoft.com/office/drawing/2014/main" id="{0E8ADD6B-5E81-22D5-8F2D-85DE639BC1B7}"/>
              </a:ext>
            </a:extLst>
          </p:cNvPr>
          <p:cNvSpPr txBox="1">
            <a:spLocks/>
          </p:cNvSpPr>
          <p:nvPr/>
        </p:nvSpPr>
        <p:spPr>
          <a:xfrm>
            <a:off x="802640" y="2818794"/>
            <a:ext cx="10586720" cy="738664"/>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48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pitchFamily="34" charset="0"/>
              </a:rPr>
              <a:t>Azure AI Studio</a:t>
            </a:r>
          </a:p>
        </p:txBody>
      </p:sp>
      <p:sp>
        <p:nvSpPr>
          <p:cNvPr id="24" name="Title 1">
            <a:extLst>
              <a:ext uri="{FF2B5EF4-FFF2-40B4-BE49-F238E27FC236}">
                <a16:creationId xmlns:a16="http://schemas.microsoft.com/office/drawing/2014/main" id="{10E81F65-B2FD-78B5-ECC7-6CF75125478A}"/>
              </a:ext>
            </a:extLst>
          </p:cNvPr>
          <p:cNvSpPr txBox="1">
            <a:spLocks/>
          </p:cNvSpPr>
          <p:nvPr/>
        </p:nvSpPr>
        <p:spPr>
          <a:xfrm>
            <a:off x="563561" y="3516708"/>
            <a:ext cx="11064875" cy="723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lang="en-US" sz="3200" b="0" i="0" kern="1200" cap="none" spc="-50" baseline="0">
                <a:ln w="3175">
                  <a:noFill/>
                </a:ln>
                <a:solidFill>
                  <a:schemeClr val="tx2"/>
                </a:solidFill>
                <a:effectLst/>
                <a:latin typeface="+mj-lt"/>
                <a:ea typeface="+mj-ea"/>
                <a:cs typeface="Segoe Sans Display" pitchFamily="2" charset="0"/>
              </a:defRPr>
            </a:lvl1p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CA" sz="2400" b="0" i="0" u="none" strike="noStrike" kern="1200" cap="none" spc="0" normalizeH="0" baseline="0" noProof="0" dirty="0">
                <a:ln w="3175">
                  <a:noFill/>
                </a:ln>
                <a:gradFill flip="none" rotWithShape="1">
                  <a:gsLst>
                    <a:gs pos="32000">
                      <a:srgbClr val="D59ED7"/>
                    </a:gs>
                    <a:gs pos="68000">
                      <a:srgbClr val="8DC8E8"/>
                    </a:gs>
                  </a:gsLst>
                  <a:path path="circle">
                    <a:fillToRect l="100000" t="100000"/>
                  </a:path>
                  <a:tileRect r="-100000" b="-100000"/>
                </a:gradFill>
                <a:effectLst/>
                <a:uLnTx/>
                <a:uFillTx/>
                <a:ea typeface="+mj-ea"/>
                <a:cs typeface="Segoe UI" panose="020B0502040204020203" pitchFamily="34" charset="0"/>
              </a:rPr>
              <a:t>A comprehensive platform to develop and deploy custom AI Applications</a:t>
            </a:r>
          </a:p>
        </p:txBody>
      </p:sp>
      <p:sp>
        <p:nvSpPr>
          <p:cNvPr id="13" name="TextBox 12">
            <a:extLst>
              <a:ext uri="{FF2B5EF4-FFF2-40B4-BE49-F238E27FC236}">
                <a16:creationId xmlns:a16="http://schemas.microsoft.com/office/drawing/2014/main" id="{00E8F0B3-77CD-57B5-FCDB-7D128FB0239D}"/>
              </a:ext>
            </a:extLst>
          </p:cNvPr>
          <p:cNvSpPr txBox="1"/>
          <p:nvPr/>
        </p:nvSpPr>
        <p:spPr>
          <a:xfrm>
            <a:off x="822836" y="4449430"/>
            <a:ext cx="2081944" cy="5539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API and model choice</a:t>
            </a:r>
          </a:p>
        </p:txBody>
      </p:sp>
      <p:cxnSp>
        <p:nvCxnSpPr>
          <p:cNvPr id="18" name="!!Straight Connector 49">
            <a:extLst>
              <a:ext uri="{FF2B5EF4-FFF2-40B4-BE49-F238E27FC236}">
                <a16:creationId xmlns:a16="http://schemas.microsoft.com/office/drawing/2014/main" id="{B122BFAA-E5E9-5E37-6530-E9FE5925B50A}"/>
              </a:ext>
              <a:ext uri="{C183D7F6-B498-43B3-948B-1728B52AA6E4}">
                <adec:decorative xmlns:adec="http://schemas.microsoft.com/office/drawing/2017/decorative" val="1"/>
              </a:ext>
            </a:extLst>
          </p:cNvPr>
          <p:cNvCxnSpPr>
            <a:cxnSpLocks/>
          </p:cNvCxnSpPr>
          <p:nvPr/>
        </p:nvCxnSpPr>
        <p:spPr>
          <a:xfrm>
            <a:off x="3256777" y="4388102"/>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32E7AF9-959B-85AE-94E5-D10F2F786131}"/>
              </a:ext>
            </a:extLst>
          </p:cNvPr>
          <p:cNvSpPr txBox="1"/>
          <p:nvPr/>
        </p:nvSpPr>
        <p:spPr>
          <a:xfrm>
            <a:off x="3766751" y="4449430"/>
            <a:ext cx="1828800" cy="5539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Complete AI toolchain</a:t>
            </a:r>
          </a:p>
        </p:txBody>
      </p:sp>
      <p:cxnSp>
        <p:nvCxnSpPr>
          <p:cNvPr id="20" name="!!Straight Connector 49">
            <a:extLst>
              <a:ext uri="{FF2B5EF4-FFF2-40B4-BE49-F238E27FC236}">
                <a16:creationId xmlns:a16="http://schemas.microsoft.com/office/drawing/2014/main" id="{65F67F86-742C-DDDC-124D-0716808D8F6D}"/>
              </a:ext>
              <a:ext uri="{C183D7F6-B498-43B3-948B-1728B52AA6E4}">
                <adec:decorative xmlns:adec="http://schemas.microsoft.com/office/drawing/2017/decorative" val="1"/>
              </a:ext>
            </a:extLst>
          </p:cNvPr>
          <p:cNvCxnSpPr>
            <a:cxnSpLocks/>
          </p:cNvCxnSpPr>
          <p:nvPr/>
        </p:nvCxnSpPr>
        <p:spPr>
          <a:xfrm>
            <a:off x="6105524" y="4388102"/>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75F8D4-23B6-014B-49E5-0AFF7AEE026D}"/>
              </a:ext>
            </a:extLst>
          </p:cNvPr>
          <p:cNvSpPr txBox="1"/>
          <p:nvPr/>
        </p:nvSpPr>
        <p:spPr>
          <a:xfrm>
            <a:off x="6310271" y="4449430"/>
            <a:ext cx="2421752" cy="5539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Responsible AI</a:t>
            </a:r>
            <a:br>
              <a:rPr kumimoji="0" lang="ru-RU"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tools and practices</a:t>
            </a:r>
          </a:p>
        </p:txBody>
      </p:sp>
      <p:cxnSp>
        <p:nvCxnSpPr>
          <p:cNvPr id="22" name="!!Straight Connector 49">
            <a:extLst>
              <a:ext uri="{FF2B5EF4-FFF2-40B4-BE49-F238E27FC236}">
                <a16:creationId xmlns:a16="http://schemas.microsoft.com/office/drawing/2014/main" id="{9A2082EC-9F28-3B93-2A6C-4F89174F1608}"/>
              </a:ext>
              <a:ext uri="{C183D7F6-B498-43B3-948B-1728B52AA6E4}">
                <adec:decorative xmlns:adec="http://schemas.microsoft.com/office/drawing/2017/decorative" val="1"/>
              </a:ext>
            </a:extLst>
          </p:cNvPr>
          <p:cNvCxnSpPr>
            <a:cxnSpLocks/>
          </p:cNvCxnSpPr>
          <p:nvPr/>
        </p:nvCxnSpPr>
        <p:spPr>
          <a:xfrm>
            <a:off x="8925696" y="4388102"/>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6C06A7A-C205-1918-8123-66680E9A8FE5}"/>
              </a:ext>
            </a:extLst>
          </p:cNvPr>
          <p:cNvSpPr txBox="1"/>
          <p:nvPr/>
        </p:nvSpPr>
        <p:spPr>
          <a:xfrm>
            <a:off x="9068532" y="4449430"/>
            <a:ext cx="2540856" cy="5539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Enterprise-grade production at scale</a:t>
            </a:r>
          </a:p>
        </p:txBody>
      </p:sp>
      <p:sp>
        <p:nvSpPr>
          <p:cNvPr id="23" name="TextBox 22">
            <a:extLst>
              <a:ext uri="{FF2B5EF4-FFF2-40B4-BE49-F238E27FC236}">
                <a16:creationId xmlns:a16="http://schemas.microsoft.com/office/drawing/2014/main" id="{D326216C-735B-7CCF-C16A-43C4745AFBCD}"/>
              </a:ext>
            </a:extLst>
          </p:cNvPr>
          <p:cNvSpPr txBox="1"/>
          <p:nvPr/>
        </p:nvSpPr>
        <p:spPr>
          <a:xfrm>
            <a:off x="2690052" y="5926269"/>
            <a:ext cx="6811896"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FFFF"/>
                </a:solidFill>
                <a:effectLst/>
                <a:uLnTx/>
                <a:uFillTx/>
                <a:latin typeface="Segoe UI Semibold" panose="020B0502040204020203" pitchFamily="34" charset="0"/>
                <a:ea typeface="+mn-ea"/>
                <a:cs typeface="+mn-cs"/>
              </a:rPr>
              <a:t>ai.azure.com</a:t>
            </a:r>
            <a:endPar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mn-cs"/>
            </a:endParaRPr>
          </a:p>
        </p:txBody>
      </p:sp>
    </p:spTree>
    <p:extLst>
      <p:ext uri="{BB962C8B-B14F-4D97-AF65-F5344CB8AC3E}">
        <p14:creationId xmlns:p14="http://schemas.microsoft.com/office/powerpoint/2010/main" val="4215277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grpId="1" nodeType="withEffect">
                                  <p:stCondLst>
                                    <p:cond delay="450"/>
                                  </p:stCondLst>
                                  <p:childTnLst>
                                    <p:animMotion origin="layout" path="M 0 -1.11111E-6 L 0 0.03542 " pathEditMode="relative" rAng="0" ptsTypes="AA">
                                      <p:cBhvr>
                                        <p:cTn id="9" dur="700" spd="-100000" fill="hold"/>
                                        <p:tgtEl>
                                          <p:spTgt spid="23"/>
                                        </p:tgtEl>
                                        <p:attrNameLst>
                                          <p:attrName>ppt_x</p:attrName>
                                          <p:attrName>ppt_y</p:attrName>
                                        </p:attrNameLst>
                                      </p:cBhvr>
                                      <p:rCtr x="0" y="1759"/>
                                    </p:animMotion>
                                  </p:childTnLst>
                                </p:cTn>
                              </p:par>
                              <p:par>
                                <p:cTn id="10" presetID="22" presetClass="entr" presetSubtype="4" fill="hold" grpId="2"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1250"/>
                                        <p:tgtEl>
                                          <p:spTgt spid="6"/>
                                        </p:tgtEl>
                                      </p:cBhvr>
                                    </p:animEffect>
                                  </p:childTnLst>
                                </p:cTn>
                              </p:par>
                              <p:par>
                                <p:cTn id="13" presetID="8" presetClass="emph" presetSubtype="0" repeatCount="indefinite" fill="hold" grpId="0" nodeType="withEffect">
                                  <p:stCondLst>
                                    <p:cond delay="0"/>
                                  </p:stCondLst>
                                  <p:childTnLst>
                                    <p:animRot by="-21600000">
                                      <p:cBhvr>
                                        <p:cTn id="14" dur="25000" fill="hold"/>
                                        <p:tgtEl>
                                          <p:spTgt spid="6"/>
                                        </p:tgtEl>
                                        <p:attrNameLst>
                                          <p:attrName>r</p:attrName>
                                        </p:attrNameLst>
                                      </p:cBhvr>
                                    </p:animRot>
                                  </p:childTnLst>
                                </p:cTn>
                              </p:par>
                              <p:par>
                                <p:cTn id="15" presetID="1" presetClass="path" presetSubtype="0" repeatCount="indefinite" fill="hold" grpId="1" nodeType="withEffect">
                                  <p:stCondLst>
                                    <p:cond delay="0"/>
                                  </p:stCondLst>
                                  <p:childTnLst>
                                    <p:animMotion origin="layout" path="M 1.875E-6 -2.96296E-6 C 0.06406 -0.20833 0.76497 -0.22315 0.92291 -0.08819 C 1.08112 0.04676 1.00846 0.74537 0.94791 0.80996 C 0.8875 0.87454 0.075 0.86505 0.02018 0.81667 C -0.03268 0.76736 -0.0418 0.17246 1.875E-6 -2.96296E-6 Z " pathEditMode="relative" rAng="0" ptsTypes="AAAAA">
                                      <p:cBhvr>
                                        <p:cTn id="16" dur="45000" fill="hold"/>
                                        <p:tgtEl>
                                          <p:spTgt spid="6"/>
                                        </p:tgtEl>
                                        <p:attrNameLst>
                                          <p:attrName>ppt_x</p:attrName>
                                          <p:attrName>ppt_y</p:attrName>
                                        </p:attrNameLst>
                                      </p:cBhvr>
                                      <p:rCtr x="49596" y="33981"/>
                                    </p:animMotion>
                                  </p:childTnLst>
                                </p:cTn>
                              </p:par>
                              <p:par>
                                <p:cTn id="17" presetID="10" presetClass="entr" presetSubtype="0" fill="hold" grpId="0" nodeType="withEffect">
                                  <p:stCondLst>
                                    <p:cond delay="1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42" presetClass="path" presetSubtype="0" decel="100000" fill="hold" grpId="1" nodeType="withEffect">
                                  <p:stCondLst>
                                    <p:cond delay="100"/>
                                  </p:stCondLst>
                                  <p:childTnLst>
                                    <p:animMotion origin="layout" path="M 0 7.40741E-7 L 0 0.03542 " pathEditMode="relative" rAng="0" ptsTypes="AA">
                                      <p:cBhvr>
                                        <p:cTn id="21" dur="700" spd="-100000" fill="hold"/>
                                        <p:tgtEl>
                                          <p:spTgt spid="24"/>
                                        </p:tgtEl>
                                        <p:attrNameLst>
                                          <p:attrName>ppt_x</p:attrName>
                                          <p:attrName>ppt_y</p:attrName>
                                        </p:attrNameLst>
                                      </p:cBhvr>
                                      <p:rCtr x="0" y="1759"/>
                                    </p:animMotion>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42" presetClass="path" presetSubtype="0" decel="100000" fill="hold" grpId="1" nodeType="withEffect">
                                  <p:stCondLst>
                                    <p:cond delay="0"/>
                                  </p:stCondLst>
                                  <p:childTnLst>
                                    <p:animMotion origin="layout" path="M 0 0 L 0 0.03542 " pathEditMode="relative" rAng="0" ptsTypes="AA">
                                      <p:cBhvr>
                                        <p:cTn id="26" dur="700" spd="-100000" fill="hold"/>
                                        <p:tgtEl>
                                          <p:spTgt spid="11"/>
                                        </p:tgtEl>
                                        <p:attrNameLst>
                                          <p:attrName>ppt_x</p:attrName>
                                          <p:attrName>ppt_y</p:attrName>
                                        </p:attrNameLst>
                                      </p:cBhvr>
                                      <p:rCtr x="0" y="1759"/>
                                    </p:animMotion>
                                  </p:childTnLst>
                                </p:cTn>
                              </p:par>
                              <p:par>
                                <p:cTn id="27" presetID="10" presetClass="entr" presetSubtype="0" fill="hold" nodeType="with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42" presetClass="path" presetSubtype="0" decel="100000" fill="hold" nodeType="withEffect">
                                  <p:stCondLst>
                                    <p:cond delay="100"/>
                                  </p:stCondLst>
                                  <p:childTnLst>
                                    <p:animMotion origin="layout" path="M 0 3.7037E-7 L 0 0.03542 " pathEditMode="relative" rAng="0" ptsTypes="AA">
                                      <p:cBhvr>
                                        <p:cTn id="31" dur="700" spd="-100000" fill="hold"/>
                                        <p:tgtEl>
                                          <p:spTgt spid="9"/>
                                        </p:tgtEl>
                                        <p:attrNameLst>
                                          <p:attrName>ppt_x</p:attrName>
                                          <p:attrName>ppt_y</p:attrName>
                                        </p:attrNameLst>
                                      </p:cBhvr>
                                      <p:rCtr x="0" y="1759"/>
                                    </p:animMotion>
                                  </p:childTnLst>
                                </p:cTn>
                              </p:par>
                              <p:par>
                                <p:cTn id="32" presetID="10" presetClass="entr" presetSubtype="0" fill="hold" grpId="0" nodeType="withEffect">
                                  <p:stCondLst>
                                    <p:cond delay="1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42" presetClass="path" presetSubtype="0" decel="100000" fill="hold" grpId="1" nodeType="withEffect">
                                  <p:stCondLst>
                                    <p:cond delay="100"/>
                                  </p:stCondLst>
                                  <p:childTnLst>
                                    <p:animMotion origin="layout" path="M 0 -4.81481E-6 L 0 0.03542 " pathEditMode="relative" rAng="0" ptsTypes="AA">
                                      <p:cBhvr>
                                        <p:cTn id="36" dur="700" spd="-100000" fill="hold"/>
                                        <p:tgtEl>
                                          <p:spTgt spid="12"/>
                                        </p:tgtEl>
                                        <p:attrNameLst>
                                          <p:attrName>ppt_x</p:attrName>
                                          <p:attrName>ppt_y</p:attrName>
                                        </p:attrNameLst>
                                      </p:cBhvr>
                                      <p:rCtr x="0" y="1759"/>
                                    </p:animMotion>
                                  </p:childTnLst>
                                </p:cTn>
                              </p:par>
                              <p:par>
                                <p:cTn id="37" presetID="10" presetClass="entr" presetSubtype="0" fill="hold" grpId="0" nodeType="withEffect">
                                  <p:stCondLst>
                                    <p:cond delay="20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42" presetClass="path" presetSubtype="0" decel="100000" fill="hold" grpId="1" nodeType="withEffect">
                                  <p:stCondLst>
                                    <p:cond delay="200"/>
                                  </p:stCondLst>
                                  <p:childTnLst>
                                    <p:animMotion origin="layout" path="M -4.58333E-6 -3.7037E-7 L -4.58333E-6 0.03542 " pathEditMode="relative" rAng="0" ptsTypes="AA">
                                      <p:cBhvr>
                                        <p:cTn id="41" dur="700" spd="-100000" fill="hold"/>
                                        <p:tgtEl>
                                          <p:spTgt spid="13"/>
                                        </p:tgtEl>
                                        <p:attrNameLst>
                                          <p:attrName>ppt_x</p:attrName>
                                          <p:attrName>ppt_y</p:attrName>
                                        </p:attrNameLst>
                                      </p:cBhvr>
                                      <p:rCtr x="0" y="1759"/>
                                    </p:animMotion>
                                  </p:childTnLst>
                                </p:cTn>
                              </p:par>
                              <p:par>
                                <p:cTn id="42" presetID="10" presetClass="entr" presetSubtype="0" fill="hold" nodeType="withEffect">
                                  <p:stCondLst>
                                    <p:cond delay="20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42" presetClass="path" presetSubtype="0" decel="100000" fill="hold" nodeType="withEffect">
                                  <p:stCondLst>
                                    <p:cond delay="200"/>
                                  </p:stCondLst>
                                  <p:childTnLst>
                                    <p:animMotion origin="layout" path="M 2.5E-6 -3.7037E-7 L 2.5E-6 0.03542 " pathEditMode="relative" rAng="0" ptsTypes="AA">
                                      <p:cBhvr>
                                        <p:cTn id="46" dur="700" spd="-100000" fill="hold"/>
                                        <p:tgtEl>
                                          <p:spTgt spid="18"/>
                                        </p:tgtEl>
                                        <p:attrNameLst>
                                          <p:attrName>ppt_x</p:attrName>
                                          <p:attrName>ppt_y</p:attrName>
                                        </p:attrNameLst>
                                      </p:cBhvr>
                                      <p:rCtr x="0" y="1759"/>
                                    </p:animMotion>
                                  </p:childTnLst>
                                </p:cTn>
                              </p:par>
                              <p:par>
                                <p:cTn id="47" presetID="10" presetClass="entr" presetSubtype="0" fill="hold" grpId="0" nodeType="withEffect">
                                  <p:stCondLst>
                                    <p:cond delay="20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42" presetClass="path" presetSubtype="0" decel="100000" fill="hold" grpId="1" nodeType="withEffect">
                                  <p:stCondLst>
                                    <p:cond delay="200"/>
                                  </p:stCondLst>
                                  <p:childTnLst>
                                    <p:animMotion origin="layout" path="M -4.375E-6 -3.7037E-7 L -4.375E-6 0.03542 " pathEditMode="relative" rAng="0" ptsTypes="AA">
                                      <p:cBhvr>
                                        <p:cTn id="51" dur="700" spd="-100000" fill="hold"/>
                                        <p:tgtEl>
                                          <p:spTgt spid="14"/>
                                        </p:tgtEl>
                                        <p:attrNameLst>
                                          <p:attrName>ppt_x</p:attrName>
                                          <p:attrName>ppt_y</p:attrName>
                                        </p:attrNameLst>
                                      </p:cBhvr>
                                      <p:rCtr x="0" y="1759"/>
                                    </p:animMotion>
                                  </p:childTnLst>
                                </p:cTn>
                              </p:par>
                              <p:par>
                                <p:cTn id="52" presetID="10" presetClass="entr" presetSubtype="0" fill="hold" nodeType="withEffect">
                                  <p:stCondLst>
                                    <p:cond delay="20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42" presetClass="path" presetSubtype="0" decel="100000" fill="hold" nodeType="withEffect">
                                  <p:stCondLst>
                                    <p:cond delay="200"/>
                                  </p:stCondLst>
                                  <p:childTnLst>
                                    <p:animMotion origin="layout" path="M -1.25E-6 -3.7037E-7 L -1.25E-6 0.03542 " pathEditMode="relative" rAng="0" ptsTypes="AA">
                                      <p:cBhvr>
                                        <p:cTn id="56" dur="700" spd="-100000" fill="hold"/>
                                        <p:tgtEl>
                                          <p:spTgt spid="20"/>
                                        </p:tgtEl>
                                        <p:attrNameLst>
                                          <p:attrName>ppt_x</p:attrName>
                                          <p:attrName>ppt_y</p:attrName>
                                        </p:attrNameLst>
                                      </p:cBhvr>
                                      <p:rCtr x="0" y="1759"/>
                                    </p:animMotion>
                                  </p:childTnLst>
                                </p:cTn>
                              </p:par>
                              <p:par>
                                <p:cTn id="57" presetID="10" presetClass="entr" presetSubtype="0" fill="hold" grpId="0" nodeType="withEffect">
                                  <p:stCondLst>
                                    <p:cond delay="2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42" presetClass="path" presetSubtype="0" decel="100000" fill="hold" grpId="1" nodeType="withEffect">
                                  <p:stCondLst>
                                    <p:cond delay="200"/>
                                  </p:stCondLst>
                                  <p:childTnLst>
                                    <p:animMotion origin="layout" path="M 3.125E-6 -3.7037E-7 L 3.125E-6 0.03542 " pathEditMode="relative" rAng="0" ptsTypes="AA">
                                      <p:cBhvr>
                                        <p:cTn id="61" dur="700" spd="-100000" fill="hold"/>
                                        <p:tgtEl>
                                          <p:spTgt spid="15"/>
                                        </p:tgtEl>
                                        <p:attrNameLst>
                                          <p:attrName>ppt_x</p:attrName>
                                          <p:attrName>ppt_y</p:attrName>
                                        </p:attrNameLst>
                                      </p:cBhvr>
                                      <p:rCtr x="0" y="1759"/>
                                    </p:animMotion>
                                  </p:childTnLst>
                                </p:cTn>
                              </p:par>
                              <p:par>
                                <p:cTn id="62" presetID="10" presetClass="entr" presetSubtype="0" fill="hold" nodeType="withEffect">
                                  <p:stCondLst>
                                    <p:cond delay="20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42" presetClass="path" presetSubtype="0" decel="100000" fill="hold" nodeType="withEffect">
                                  <p:stCondLst>
                                    <p:cond delay="200"/>
                                  </p:stCondLst>
                                  <p:childTnLst>
                                    <p:animMotion origin="layout" path="M -1.25E-6 -3.7037E-7 L -1.25E-6 0.03542 " pathEditMode="relative" rAng="0" ptsTypes="AA">
                                      <p:cBhvr>
                                        <p:cTn id="66" dur="700" spd="-100000" fill="hold"/>
                                        <p:tgtEl>
                                          <p:spTgt spid="22"/>
                                        </p:tgtEl>
                                        <p:attrNameLst>
                                          <p:attrName>ppt_x</p:attrName>
                                          <p:attrName>ppt_y</p:attrName>
                                        </p:attrNameLst>
                                      </p:cBhvr>
                                      <p:rCtr x="0" y="1759"/>
                                    </p:animMotion>
                                  </p:childTnLst>
                                </p:cTn>
                              </p:par>
                              <p:par>
                                <p:cTn id="67" presetID="10" presetClass="entr" presetSubtype="0" fill="hold" grpId="0" nodeType="withEffect">
                                  <p:stCondLst>
                                    <p:cond delay="20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par>
                                <p:cTn id="70" presetID="42" presetClass="path" presetSubtype="0" decel="100000" fill="hold" grpId="1" nodeType="withEffect">
                                  <p:stCondLst>
                                    <p:cond delay="200"/>
                                  </p:stCondLst>
                                  <p:childTnLst>
                                    <p:animMotion origin="layout" path="M 3.33333E-6 -3.7037E-7 L 3.33333E-6 0.03542 " pathEditMode="relative" rAng="0" ptsTypes="AA">
                                      <p:cBhvr>
                                        <p:cTn id="71" dur="700" spd="-100000" fill="hold"/>
                                        <p:tgtEl>
                                          <p:spTgt spid="1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11" grpId="0" animBg="1"/>
      <p:bldP spid="11" grpId="1" animBg="1"/>
      <p:bldP spid="12" grpId="0"/>
      <p:bldP spid="12" grpId="1"/>
      <p:bldP spid="24" grpId="0"/>
      <p:bldP spid="24" grpId="1"/>
      <p:bldP spid="13" grpId="0"/>
      <p:bldP spid="13" grpId="1"/>
      <p:bldP spid="14" grpId="0"/>
      <p:bldP spid="14" grpId="1"/>
      <p:bldP spid="15" grpId="0"/>
      <p:bldP spid="15" grpId="1"/>
      <p:bldP spid="17" grpId="0"/>
      <p:bldP spid="17" grpId="1"/>
      <p:bldP spid="23" grpId="0"/>
      <p:bldP spid="2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B467B-CFDF-5D83-CC1E-CC56EC6C6DCB}"/>
            </a:ext>
          </a:extLst>
        </p:cNvPr>
        <p:cNvGrpSpPr/>
        <p:nvPr/>
      </p:nvGrpSpPr>
      <p:grpSpPr>
        <a:xfrm>
          <a:off x="0" y="0"/>
          <a:ext cx="0" cy="0"/>
          <a:chOff x="0" y="0"/>
          <a:chExt cx="0" cy="0"/>
        </a:xfrm>
      </p:grpSpPr>
      <p:pic>
        <p:nvPicPr>
          <p:cNvPr id="3" name="model_cat" descr="Azure AI Studio video showcase ">
            <a:hlinkClick r:id="" action="ppaction://media"/>
            <a:extLst>
              <a:ext uri="{FF2B5EF4-FFF2-40B4-BE49-F238E27FC236}">
                <a16:creationId xmlns:a16="http://schemas.microsoft.com/office/drawing/2014/main" id="{661F82F3-E07B-6D2F-981D-5544214D323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14400" y="514350"/>
            <a:ext cx="10363200" cy="5829300"/>
          </a:xfrm>
          <a:prstGeom prst="roundRect">
            <a:avLst>
              <a:gd name="adj" fmla="val 1325"/>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3490603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2736B-7D6F-D4F7-FE00-2CEB5034574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D9F6504-9250-84FC-86C5-162C6232D2A1}"/>
              </a:ext>
            </a:extLst>
          </p:cNvPr>
          <p:cNvSpPr txBox="1">
            <a:spLocks noGrp="1"/>
          </p:cNvSpPr>
          <p:nvPr>
            <p:ph type="title" idx="4294967295"/>
          </p:nvPr>
        </p:nvSpPr>
        <p:spPr>
          <a:xfrm>
            <a:off x="1162050" y="2431804"/>
            <a:ext cx="9867900" cy="997196"/>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kumimoji="0" lang="nl-NL" sz="7200" b="0" i="0" u="none" strike="noStrike" kern="1200" cap="none" spc="0" normalizeH="0" baseline="0" noProof="0" dirty="0">
                <a:ln w="3175">
                  <a:noFill/>
                </a:ln>
                <a:solidFill>
                  <a:schemeClr val="tx1"/>
                </a:solidFill>
                <a:effectLst/>
                <a:uLnTx/>
                <a:uFillTx/>
                <a:latin typeface="+mj-lt"/>
                <a:ea typeface="+mn-ea"/>
                <a:cs typeface="Segoe UI" pitchFamily="34" charset="0"/>
              </a:rPr>
              <a:t>What is New?</a:t>
            </a:r>
            <a:endParaRPr kumimoji="0" lang="en-US" sz="7200" b="0" i="0" u="none" strike="noStrike" kern="1200" cap="none" spc="0" normalizeH="0" baseline="0" noProof="0" dirty="0">
              <a:ln w="3175">
                <a:noFill/>
              </a:ln>
              <a:solidFill>
                <a:schemeClr val="tx1"/>
              </a:solidFill>
              <a:effectLst/>
              <a:uLnTx/>
              <a:uFillTx/>
              <a:latin typeface="+mj-lt"/>
              <a:ea typeface="+mn-ea"/>
              <a:cs typeface="Segoe UI" pitchFamily="34" charset="0"/>
            </a:endParaRPr>
          </a:p>
        </p:txBody>
      </p:sp>
      <p:sp>
        <p:nvSpPr>
          <p:cNvPr id="2" name="TextBox 1">
            <a:extLst>
              <a:ext uri="{FF2B5EF4-FFF2-40B4-BE49-F238E27FC236}">
                <a16:creationId xmlns:a16="http://schemas.microsoft.com/office/drawing/2014/main" id="{F2DC568C-82CC-3184-B99C-56F6E0256AF7}"/>
              </a:ext>
            </a:extLst>
          </p:cNvPr>
          <p:cNvSpPr txBox="1"/>
          <p:nvPr/>
        </p:nvSpPr>
        <p:spPr>
          <a:xfrm>
            <a:off x="1409700" y="3840313"/>
            <a:ext cx="9372600"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3600" b="1" spc="-50" dirty="0">
                <a:ln w="3175">
                  <a:noFill/>
                </a:ln>
                <a:gradFill>
                  <a:gsLst>
                    <a:gs pos="5000">
                      <a:srgbClr val="8DC8E8"/>
                    </a:gs>
                    <a:gs pos="100000">
                      <a:srgbClr val="D59ED7"/>
                    </a:gs>
                  </a:gsLst>
                  <a:lin ang="0" scaled="1"/>
                </a:gradFill>
                <a:latin typeface="Segoe UI Semibold"/>
                <a:cs typeface="Segoe UI Semibold"/>
              </a:rPr>
              <a:t>Update on the Latest Announcements</a:t>
            </a:r>
          </a:p>
        </p:txBody>
      </p:sp>
    </p:spTree>
    <p:extLst>
      <p:ext uri="{BB962C8B-B14F-4D97-AF65-F5344CB8AC3E}">
        <p14:creationId xmlns:p14="http://schemas.microsoft.com/office/powerpoint/2010/main" val="637883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4.81481E-6 L 0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500"/>
                                  </p:stCondLst>
                                  <p:childTnLst>
                                    <p:animMotion origin="layout" path="M 0 -1.48148E-6 L 0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1FF08-6CC0-546C-8B4C-C1C02AF617D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6D32886-410A-EC78-2A80-DC1856E01290}"/>
              </a:ext>
              <a:ext uri="{C183D7F6-B498-43B3-948B-1728B52AA6E4}">
                <adec:decorative xmlns:adec="http://schemas.microsoft.com/office/drawing/2017/decorative" val="1"/>
              </a:ext>
            </a:extLst>
          </p:cNvPr>
          <p:cNvSpPr/>
          <p:nvPr/>
        </p:nvSpPr>
        <p:spPr bwMode="auto">
          <a:xfrm>
            <a:off x="1" y="0"/>
            <a:ext cx="12192000" cy="6858000"/>
          </a:xfrm>
          <a:prstGeom prst="roundRect">
            <a:avLst>
              <a:gd name="adj" fmla="val 0"/>
            </a:avLst>
          </a:prstGeom>
          <a:blipFill dpi="0" rotWithShape="1">
            <a:blip r:embed="rId2">
              <a:extLst>
                <a:ext uri="{96DAC541-7B7A-43D3-8B79-37D633B846F1}">
                  <asvg:svgBlip xmlns:asvg="http://schemas.microsoft.com/office/drawing/2016/SVG/main" r:embed="rId3"/>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FFFFFF"/>
              </a:solidFill>
              <a:effectLst/>
              <a:uLnTx/>
              <a:uFillTx/>
              <a:latin typeface="Segoe UI Variable Display Semibold" pitchFamily="2" charset="0"/>
              <a:ea typeface="+mn-ea"/>
              <a:cs typeface="Segoe UI" pitchFamily="34" charset="0"/>
            </a:endParaRPr>
          </a:p>
        </p:txBody>
      </p:sp>
      <p:sp>
        <p:nvSpPr>
          <p:cNvPr id="5" name="Rectangle: Top Corners Rounded 14">
            <a:extLst>
              <a:ext uri="{FF2B5EF4-FFF2-40B4-BE49-F238E27FC236}">
                <a16:creationId xmlns:a16="http://schemas.microsoft.com/office/drawing/2014/main" id="{044A0355-B615-5E1A-B1A2-415B1C11168F}"/>
              </a:ext>
              <a:ext uri="{C183D7F6-B498-43B3-948B-1728B52AA6E4}">
                <adec:decorative xmlns:adec="http://schemas.microsoft.com/office/drawing/2017/decorative" val="1"/>
              </a:ext>
            </a:extLst>
          </p:cNvPr>
          <p:cNvSpPr/>
          <p:nvPr/>
        </p:nvSpPr>
        <p:spPr bwMode="auto">
          <a:xfrm>
            <a:off x="0" y="0"/>
            <a:ext cx="12188952" cy="6858000"/>
          </a:xfrm>
          <a:prstGeom prst="rect">
            <a:avLst/>
          </a:prstGeom>
          <a:gradFill flip="none" rotWithShape="1">
            <a:gsLst>
              <a:gs pos="60000">
                <a:srgbClr val="091F2C"/>
              </a:gs>
              <a:gs pos="89000">
                <a:srgbClr val="091F2C">
                  <a:alpha val="76000"/>
                </a:srgbClr>
              </a:gs>
              <a:gs pos="100000">
                <a:srgbClr val="091F2C">
                  <a:alpha val="29691"/>
                </a:srgbClr>
              </a:gs>
              <a:gs pos="22000">
                <a:srgbClr val="091F2C"/>
              </a:gs>
              <a:gs pos="0">
                <a:srgbClr val="091F2C">
                  <a:alpha val="59180"/>
                </a:srgbClr>
              </a:gs>
            </a:gsLst>
            <a:path path="circle">
              <a:fillToRect t="100000" r="100000"/>
            </a:path>
            <a:tileRect l="-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Variable Display Semibold" pitchFamily="2" charset="0"/>
              <a:ea typeface="+mn-ea"/>
              <a:cs typeface="Segoe UI" pitchFamily="34" charset="0"/>
            </a:endParaRPr>
          </a:p>
        </p:txBody>
      </p:sp>
      <p:sp>
        <p:nvSpPr>
          <p:cNvPr id="3" name="Title 1">
            <a:extLst>
              <a:ext uri="{FF2B5EF4-FFF2-40B4-BE49-F238E27FC236}">
                <a16:creationId xmlns:a16="http://schemas.microsoft.com/office/drawing/2014/main" id="{A2BB94BE-5C54-6E57-5A73-98B9C50704BC}"/>
              </a:ext>
            </a:extLst>
          </p:cNvPr>
          <p:cNvSpPr txBox="1">
            <a:spLocks noGrp="1"/>
          </p:cNvSpPr>
          <p:nvPr>
            <p:ph type="title" idx="4294967295"/>
          </p:nvPr>
        </p:nvSpPr>
        <p:spPr>
          <a:xfrm>
            <a:off x="590334" y="421004"/>
            <a:ext cx="11014381" cy="5538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33" rtl="0" eaLnBrk="1" fontAlgn="auto" latinLnBrk="0" hangingPunct="1">
              <a:lnSpc>
                <a:spcPct val="100000"/>
              </a:lnSpc>
              <a:spcBef>
                <a:spcPct val="0"/>
              </a:spcBef>
              <a:spcAft>
                <a:spcPts val="0"/>
              </a:spcAft>
              <a:buClrTx/>
              <a:buSzTx/>
              <a:buFontTx/>
              <a:buNone/>
              <a:tabLst/>
              <a:defRPr/>
            </a:pPr>
            <a:r>
              <a:rPr kumimoji="0" lang="en-US" dirty="0">
                <a:latin typeface="Segoe UI Semibold"/>
                <a:cs typeface="Segoe UI Semibold"/>
              </a:rPr>
              <a:t>Azure AI Updates</a:t>
            </a:r>
            <a:endParaRPr lang="en-US" dirty="0">
              <a:latin typeface="Segoe UI Semibold"/>
              <a:cs typeface="Segoe UI Semibold"/>
            </a:endParaRPr>
          </a:p>
        </p:txBody>
      </p:sp>
      <p:sp>
        <p:nvSpPr>
          <p:cNvPr id="4" name="Subtitle 1311">
            <a:extLst>
              <a:ext uri="{FF2B5EF4-FFF2-40B4-BE49-F238E27FC236}">
                <a16:creationId xmlns:a16="http://schemas.microsoft.com/office/drawing/2014/main" id="{435B264E-1EC4-7265-A494-C52ABF785A81}"/>
              </a:ext>
            </a:extLst>
          </p:cNvPr>
          <p:cNvSpPr txBox="1">
            <a:spLocks/>
          </p:cNvSpPr>
          <p:nvPr/>
        </p:nvSpPr>
        <p:spPr>
          <a:xfrm>
            <a:off x="590334" y="955370"/>
            <a:ext cx="11014381" cy="545473"/>
          </a:xfrm>
          <a:prstGeom prst="rect">
            <a:avLst/>
          </a:prstGeom>
        </p:spPr>
        <p:txBody>
          <a:bodyPr vert="horz" wrap="square" lIns="0" tIns="228540" rIns="0" bIns="0" rtlCol="0">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045" dirty="0"/>
              <a:t>Latest Updates as of November 2024</a:t>
            </a:r>
          </a:p>
        </p:txBody>
      </p:sp>
      <p:sp>
        <p:nvSpPr>
          <p:cNvPr id="51" name="Rectangle: Rounded Corners 16">
            <a:extLst>
              <a:ext uri="{FF2B5EF4-FFF2-40B4-BE49-F238E27FC236}">
                <a16:creationId xmlns:a16="http://schemas.microsoft.com/office/drawing/2014/main" id="{6760BE2C-6808-D140-1765-54B7467B7171}"/>
              </a:ext>
              <a:ext uri="{C183D7F6-B498-43B3-948B-1728B52AA6E4}">
                <adec:decorative xmlns:adec="http://schemas.microsoft.com/office/drawing/2017/decorative" val="1"/>
              </a:ext>
            </a:extLst>
          </p:cNvPr>
          <p:cNvSpPr/>
          <p:nvPr/>
        </p:nvSpPr>
        <p:spPr bwMode="auto">
          <a:xfrm>
            <a:off x="590334" y="1796906"/>
            <a:ext cx="11222139" cy="4199857"/>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66" name="Oval 65">
            <a:extLst>
              <a:ext uri="{FF2B5EF4-FFF2-40B4-BE49-F238E27FC236}">
                <a16:creationId xmlns:a16="http://schemas.microsoft.com/office/drawing/2014/main" id="{0D2DB8A3-A91A-FF1C-81B2-E2B1DE4BA64B}"/>
              </a:ext>
            </a:extLst>
          </p:cNvPr>
          <p:cNvSpPr/>
          <p:nvPr/>
        </p:nvSpPr>
        <p:spPr bwMode="auto">
          <a:xfrm>
            <a:off x="858325" y="2191692"/>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1</a:t>
            </a:r>
          </a:p>
        </p:txBody>
      </p:sp>
      <p:sp>
        <p:nvSpPr>
          <p:cNvPr id="68" name="Oval 67">
            <a:extLst>
              <a:ext uri="{FF2B5EF4-FFF2-40B4-BE49-F238E27FC236}">
                <a16:creationId xmlns:a16="http://schemas.microsoft.com/office/drawing/2014/main" id="{BA109D54-E04D-CEA1-7F13-BED19027CF7E}"/>
              </a:ext>
            </a:extLst>
          </p:cNvPr>
          <p:cNvSpPr/>
          <p:nvPr/>
        </p:nvSpPr>
        <p:spPr bwMode="auto">
          <a:xfrm>
            <a:off x="858324" y="2938013"/>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2</a:t>
            </a:r>
          </a:p>
        </p:txBody>
      </p:sp>
      <p:sp>
        <p:nvSpPr>
          <p:cNvPr id="69" name="Oval 68">
            <a:extLst>
              <a:ext uri="{FF2B5EF4-FFF2-40B4-BE49-F238E27FC236}">
                <a16:creationId xmlns:a16="http://schemas.microsoft.com/office/drawing/2014/main" id="{CEFF158D-5754-1057-7250-E2CC1BB17B63}"/>
              </a:ext>
            </a:extLst>
          </p:cNvPr>
          <p:cNvSpPr/>
          <p:nvPr/>
        </p:nvSpPr>
        <p:spPr bwMode="auto">
          <a:xfrm>
            <a:off x="858323" y="3684334"/>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3</a:t>
            </a:r>
          </a:p>
        </p:txBody>
      </p:sp>
      <p:sp>
        <p:nvSpPr>
          <p:cNvPr id="70" name="Oval 69">
            <a:extLst>
              <a:ext uri="{FF2B5EF4-FFF2-40B4-BE49-F238E27FC236}">
                <a16:creationId xmlns:a16="http://schemas.microsoft.com/office/drawing/2014/main" id="{74F391B7-9849-CF26-0498-DFED9302C706}"/>
              </a:ext>
            </a:extLst>
          </p:cNvPr>
          <p:cNvSpPr/>
          <p:nvPr/>
        </p:nvSpPr>
        <p:spPr bwMode="auto">
          <a:xfrm>
            <a:off x="858322" y="4430655"/>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4</a:t>
            </a:r>
          </a:p>
        </p:txBody>
      </p:sp>
      <p:sp>
        <p:nvSpPr>
          <p:cNvPr id="71" name="Oval 70">
            <a:extLst>
              <a:ext uri="{FF2B5EF4-FFF2-40B4-BE49-F238E27FC236}">
                <a16:creationId xmlns:a16="http://schemas.microsoft.com/office/drawing/2014/main" id="{A74D3643-25FD-CC41-2EDC-79090CC77BCC}"/>
              </a:ext>
            </a:extLst>
          </p:cNvPr>
          <p:cNvSpPr/>
          <p:nvPr/>
        </p:nvSpPr>
        <p:spPr bwMode="auto">
          <a:xfrm>
            <a:off x="858321" y="5152378"/>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5</a:t>
            </a:r>
          </a:p>
        </p:txBody>
      </p:sp>
      <p:sp>
        <p:nvSpPr>
          <p:cNvPr id="72" name="Oval 71">
            <a:extLst>
              <a:ext uri="{FF2B5EF4-FFF2-40B4-BE49-F238E27FC236}">
                <a16:creationId xmlns:a16="http://schemas.microsoft.com/office/drawing/2014/main" id="{A8C39CB2-9392-50F1-1A47-AAD5A65F24A8}"/>
              </a:ext>
            </a:extLst>
          </p:cNvPr>
          <p:cNvSpPr/>
          <p:nvPr/>
        </p:nvSpPr>
        <p:spPr bwMode="auto">
          <a:xfrm>
            <a:off x="6335393" y="2194700"/>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6</a:t>
            </a:r>
          </a:p>
        </p:txBody>
      </p:sp>
      <p:sp>
        <p:nvSpPr>
          <p:cNvPr id="73" name="Oval 72">
            <a:extLst>
              <a:ext uri="{FF2B5EF4-FFF2-40B4-BE49-F238E27FC236}">
                <a16:creationId xmlns:a16="http://schemas.microsoft.com/office/drawing/2014/main" id="{F529EB86-5F84-683B-215D-6B46BFFEACAB}"/>
              </a:ext>
            </a:extLst>
          </p:cNvPr>
          <p:cNvSpPr/>
          <p:nvPr/>
        </p:nvSpPr>
        <p:spPr bwMode="auto">
          <a:xfrm>
            <a:off x="6335392" y="2941021"/>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7</a:t>
            </a:r>
          </a:p>
        </p:txBody>
      </p:sp>
      <p:sp>
        <p:nvSpPr>
          <p:cNvPr id="74" name="Oval 73">
            <a:extLst>
              <a:ext uri="{FF2B5EF4-FFF2-40B4-BE49-F238E27FC236}">
                <a16:creationId xmlns:a16="http://schemas.microsoft.com/office/drawing/2014/main" id="{1FAA3D9A-A5B0-E966-653C-951CA63D55C9}"/>
              </a:ext>
            </a:extLst>
          </p:cNvPr>
          <p:cNvSpPr/>
          <p:nvPr/>
        </p:nvSpPr>
        <p:spPr bwMode="auto">
          <a:xfrm>
            <a:off x="6335391" y="3687342"/>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8</a:t>
            </a:r>
          </a:p>
        </p:txBody>
      </p:sp>
      <p:sp>
        <p:nvSpPr>
          <p:cNvPr id="75" name="Oval 74">
            <a:extLst>
              <a:ext uri="{FF2B5EF4-FFF2-40B4-BE49-F238E27FC236}">
                <a16:creationId xmlns:a16="http://schemas.microsoft.com/office/drawing/2014/main" id="{6AB978A8-5FDD-1D37-7949-C9BE7CCFA725}"/>
              </a:ext>
            </a:extLst>
          </p:cNvPr>
          <p:cNvSpPr/>
          <p:nvPr/>
        </p:nvSpPr>
        <p:spPr bwMode="auto">
          <a:xfrm>
            <a:off x="6335390" y="4433663"/>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9</a:t>
            </a:r>
          </a:p>
        </p:txBody>
      </p:sp>
      <p:sp>
        <p:nvSpPr>
          <p:cNvPr id="76" name="Oval 75">
            <a:extLst>
              <a:ext uri="{FF2B5EF4-FFF2-40B4-BE49-F238E27FC236}">
                <a16:creationId xmlns:a16="http://schemas.microsoft.com/office/drawing/2014/main" id="{4559ED1D-3409-8DCF-913A-7E5F6ADEC0B6}"/>
              </a:ext>
            </a:extLst>
          </p:cNvPr>
          <p:cNvSpPr/>
          <p:nvPr/>
        </p:nvSpPr>
        <p:spPr bwMode="auto">
          <a:xfrm>
            <a:off x="6335389" y="5155386"/>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10</a:t>
            </a:r>
          </a:p>
        </p:txBody>
      </p:sp>
      <p:sp>
        <p:nvSpPr>
          <p:cNvPr id="78" name="TextBox 77">
            <a:extLst>
              <a:ext uri="{FF2B5EF4-FFF2-40B4-BE49-F238E27FC236}">
                <a16:creationId xmlns:a16="http://schemas.microsoft.com/office/drawing/2014/main" id="{6B7A6BD9-54DC-10DB-9F22-20B963F073CD}"/>
              </a:ext>
            </a:extLst>
          </p:cNvPr>
          <p:cNvSpPr txBox="1"/>
          <p:nvPr/>
        </p:nvSpPr>
        <p:spPr>
          <a:xfrm>
            <a:off x="1413881" y="2184067"/>
            <a:ext cx="4097965"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OpenAI GPT-4o-mini-Model</a:t>
            </a:r>
          </a:p>
          <a:p>
            <a:pPr lvl="0" algn="l">
              <a:defRPr/>
            </a:pPr>
            <a:r>
              <a:rPr lang="en-US" sz="1600" b="1" spc="-50" dirty="0">
                <a:ln w="3175">
                  <a:noFill/>
                </a:ln>
                <a:solidFill>
                  <a:srgbClr val="FFB3BB"/>
                </a:solidFill>
                <a:latin typeface="Segoe UI Semibold"/>
                <a:cs typeface="Segoe UI Semibold"/>
              </a:rPr>
              <a:t>Leading Cost/Performance </a:t>
            </a:r>
          </a:p>
        </p:txBody>
      </p:sp>
      <p:sp>
        <p:nvSpPr>
          <p:cNvPr id="79" name="TextBox 78">
            <a:extLst>
              <a:ext uri="{FF2B5EF4-FFF2-40B4-BE49-F238E27FC236}">
                <a16:creationId xmlns:a16="http://schemas.microsoft.com/office/drawing/2014/main" id="{7D47CBA4-846D-0636-C1FC-E60A4B8B9AC3}"/>
              </a:ext>
            </a:extLst>
          </p:cNvPr>
          <p:cNvSpPr txBox="1"/>
          <p:nvPr/>
        </p:nvSpPr>
        <p:spPr>
          <a:xfrm>
            <a:off x="1413880" y="2859590"/>
            <a:ext cx="4097965"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Microsoft Teams Integration</a:t>
            </a:r>
          </a:p>
          <a:p>
            <a:pPr lvl="0" algn="l">
              <a:defRPr/>
            </a:pPr>
            <a:r>
              <a:rPr lang="en-US" sz="1600" b="1" spc="-50" dirty="0">
                <a:ln w="3175">
                  <a:noFill/>
                </a:ln>
                <a:solidFill>
                  <a:srgbClr val="FFB3BB"/>
                </a:solidFill>
                <a:latin typeface="Segoe UI Semibold"/>
                <a:cs typeface="Segoe UI Semibold"/>
              </a:rPr>
              <a:t>Deploy AI Experiences into Teams</a:t>
            </a:r>
          </a:p>
        </p:txBody>
      </p:sp>
      <p:sp>
        <p:nvSpPr>
          <p:cNvPr id="80" name="TextBox 79">
            <a:extLst>
              <a:ext uri="{FF2B5EF4-FFF2-40B4-BE49-F238E27FC236}">
                <a16:creationId xmlns:a16="http://schemas.microsoft.com/office/drawing/2014/main" id="{2931C123-9D05-C1CE-EF4A-6A8DF19E12E9}"/>
              </a:ext>
            </a:extLst>
          </p:cNvPr>
          <p:cNvSpPr txBox="1"/>
          <p:nvPr/>
        </p:nvSpPr>
        <p:spPr>
          <a:xfrm>
            <a:off x="1413879" y="3613123"/>
            <a:ext cx="4097965"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Global Batch Deployments</a:t>
            </a:r>
          </a:p>
          <a:p>
            <a:pPr lvl="0" algn="l">
              <a:defRPr/>
            </a:pPr>
            <a:r>
              <a:rPr lang="en-US" sz="1600" b="1" spc="-50" dirty="0">
                <a:ln w="3175">
                  <a:noFill/>
                </a:ln>
                <a:solidFill>
                  <a:srgbClr val="FFB3BB"/>
                </a:solidFill>
                <a:latin typeface="Segoe UI Semibold"/>
                <a:cs typeface="Segoe UI Semibold"/>
              </a:rPr>
              <a:t>Optimize Costs by 50% using GenAI Jobs</a:t>
            </a:r>
          </a:p>
        </p:txBody>
      </p:sp>
      <p:sp>
        <p:nvSpPr>
          <p:cNvPr id="81" name="TextBox 80">
            <a:extLst>
              <a:ext uri="{FF2B5EF4-FFF2-40B4-BE49-F238E27FC236}">
                <a16:creationId xmlns:a16="http://schemas.microsoft.com/office/drawing/2014/main" id="{99658925-0D88-F8B5-B473-FEF29DB42010}"/>
              </a:ext>
            </a:extLst>
          </p:cNvPr>
          <p:cNvSpPr txBox="1"/>
          <p:nvPr/>
        </p:nvSpPr>
        <p:spPr>
          <a:xfrm>
            <a:off x="1413878" y="4352232"/>
            <a:ext cx="4097965"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OpenAI GPT-4o-2024-08-06 Model</a:t>
            </a:r>
          </a:p>
          <a:p>
            <a:pPr lvl="0" algn="l">
              <a:defRPr/>
            </a:pPr>
            <a:r>
              <a:rPr lang="en-US" sz="1600" b="1" spc="-50" dirty="0">
                <a:ln w="3175">
                  <a:noFill/>
                </a:ln>
                <a:solidFill>
                  <a:srgbClr val="FFB3BB"/>
                </a:solidFill>
                <a:latin typeface="Segoe UI Semibold"/>
                <a:cs typeface="Segoe UI Semibold"/>
              </a:rPr>
              <a:t>100% Adherence to JSON Output</a:t>
            </a:r>
          </a:p>
        </p:txBody>
      </p:sp>
      <p:sp>
        <p:nvSpPr>
          <p:cNvPr id="82" name="TextBox 81">
            <a:extLst>
              <a:ext uri="{FF2B5EF4-FFF2-40B4-BE49-F238E27FC236}">
                <a16:creationId xmlns:a16="http://schemas.microsoft.com/office/drawing/2014/main" id="{64228823-24C4-DEC6-4F7A-A1D576760876}"/>
              </a:ext>
            </a:extLst>
          </p:cNvPr>
          <p:cNvSpPr txBox="1"/>
          <p:nvPr/>
        </p:nvSpPr>
        <p:spPr>
          <a:xfrm>
            <a:off x="1413877" y="5073955"/>
            <a:ext cx="4442735"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Self-Service Provisioning </a:t>
            </a:r>
          </a:p>
          <a:p>
            <a:pPr lvl="0" algn="l">
              <a:defRPr/>
            </a:pPr>
            <a:r>
              <a:rPr lang="en-US" sz="1600" b="1" spc="-50" dirty="0">
                <a:ln w="3175">
                  <a:noFill/>
                </a:ln>
                <a:solidFill>
                  <a:srgbClr val="FFB3BB"/>
                </a:solidFill>
                <a:latin typeface="Segoe UI Semibold"/>
                <a:cs typeface="Segoe UI Semibold"/>
              </a:rPr>
              <a:t>Managed AI Deployments in Portal or with APIs</a:t>
            </a:r>
          </a:p>
        </p:txBody>
      </p:sp>
      <p:sp>
        <p:nvSpPr>
          <p:cNvPr id="83" name="TextBox 82">
            <a:extLst>
              <a:ext uri="{FF2B5EF4-FFF2-40B4-BE49-F238E27FC236}">
                <a16:creationId xmlns:a16="http://schemas.microsoft.com/office/drawing/2014/main" id="{94415840-55CC-18F4-0ED8-AE873FA30A6C}"/>
              </a:ext>
            </a:extLst>
          </p:cNvPr>
          <p:cNvSpPr txBox="1"/>
          <p:nvPr/>
        </p:nvSpPr>
        <p:spPr>
          <a:xfrm>
            <a:off x="6890944" y="2184067"/>
            <a:ext cx="4710722"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OpenAI o1 Series Models</a:t>
            </a:r>
          </a:p>
          <a:p>
            <a:pPr lvl="0" algn="l">
              <a:defRPr/>
            </a:pPr>
            <a:r>
              <a:rPr lang="en-US" sz="1600" b="1" spc="-50" dirty="0">
                <a:ln w="3175">
                  <a:noFill/>
                </a:ln>
                <a:solidFill>
                  <a:srgbClr val="FFB3BB"/>
                </a:solidFill>
                <a:latin typeface="Segoe UI Semibold"/>
                <a:cs typeface="Segoe UI Semibold"/>
              </a:rPr>
              <a:t>Unlock Deeper Reasoning &amp; Decision Intelligence</a:t>
            </a:r>
          </a:p>
        </p:txBody>
      </p:sp>
      <p:sp>
        <p:nvSpPr>
          <p:cNvPr id="84" name="TextBox 83">
            <a:extLst>
              <a:ext uri="{FF2B5EF4-FFF2-40B4-BE49-F238E27FC236}">
                <a16:creationId xmlns:a16="http://schemas.microsoft.com/office/drawing/2014/main" id="{AD0ECAA6-A9E5-924E-9DAF-58F1C3615232}"/>
              </a:ext>
            </a:extLst>
          </p:cNvPr>
          <p:cNvSpPr txBox="1"/>
          <p:nvPr/>
        </p:nvSpPr>
        <p:spPr>
          <a:xfrm>
            <a:off x="6890943" y="2859590"/>
            <a:ext cx="4097965"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Microsoft Enterprise AI Agents Strategy</a:t>
            </a:r>
          </a:p>
          <a:p>
            <a:pPr lvl="0" algn="l">
              <a:defRPr/>
            </a:pPr>
            <a:r>
              <a:rPr lang="en-US" sz="1600" b="1" spc="-50" dirty="0">
                <a:ln w="3175">
                  <a:noFill/>
                </a:ln>
                <a:solidFill>
                  <a:srgbClr val="FFB3BB"/>
                </a:solidFill>
                <a:latin typeface="Segoe UI Semibold"/>
                <a:cs typeface="Segoe UI Semibold"/>
              </a:rPr>
              <a:t>Enterprise &amp; Scalable AI Agents</a:t>
            </a:r>
          </a:p>
        </p:txBody>
      </p:sp>
      <p:sp>
        <p:nvSpPr>
          <p:cNvPr id="85" name="TextBox 84">
            <a:extLst>
              <a:ext uri="{FF2B5EF4-FFF2-40B4-BE49-F238E27FC236}">
                <a16:creationId xmlns:a16="http://schemas.microsoft.com/office/drawing/2014/main" id="{52C5B434-7BF6-FB3E-B127-A9790F1A4011}"/>
              </a:ext>
            </a:extLst>
          </p:cNvPr>
          <p:cNvSpPr txBox="1"/>
          <p:nvPr/>
        </p:nvSpPr>
        <p:spPr>
          <a:xfrm>
            <a:off x="6890942" y="3613123"/>
            <a:ext cx="4710722"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Microsoft Phi 3.5 Refresh &amp; Microsoft OSS</a:t>
            </a:r>
          </a:p>
          <a:p>
            <a:pPr lvl="0" algn="l">
              <a:defRPr/>
            </a:pPr>
            <a:r>
              <a:rPr lang="en-US" sz="1600" b="1" spc="-50" dirty="0">
                <a:ln w="3175">
                  <a:noFill/>
                </a:ln>
                <a:solidFill>
                  <a:srgbClr val="FFB3BB"/>
                </a:solidFill>
                <a:latin typeface="Segoe UI Semibold"/>
                <a:cs typeface="Segoe UI Semibold"/>
              </a:rPr>
              <a:t>Microsoft Open Source that are Commercial Ready</a:t>
            </a:r>
          </a:p>
        </p:txBody>
      </p:sp>
      <p:sp>
        <p:nvSpPr>
          <p:cNvPr id="86" name="TextBox 85">
            <a:extLst>
              <a:ext uri="{FF2B5EF4-FFF2-40B4-BE49-F238E27FC236}">
                <a16:creationId xmlns:a16="http://schemas.microsoft.com/office/drawing/2014/main" id="{13F44D51-4BF6-F18B-C1B0-D8846F325BBA}"/>
              </a:ext>
            </a:extLst>
          </p:cNvPr>
          <p:cNvSpPr txBox="1"/>
          <p:nvPr/>
        </p:nvSpPr>
        <p:spPr>
          <a:xfrm>
            <a:off x="6890942" y="5105765"/>
            <a:ext cx="4710722"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OpenAI Real Time API (Audio)</a:t>
            </a:r>
          </a:p>
          <a:p>
            <a:pPr lvl="0" algn="l">
              <a:defRPr/>
            </a:pPr>
            <a:r>
              <a:rPr lang="en-US" sz="1600" b="1" spc="-50" dirty="0">
                <a:ln w="3175">
                  <a:noFill/>
                </a:ln>
                <a:solidFill>
                  <a:srgbClr val="FFB3BB"/>
                </a:solidFill>
                <a:latin typeface="Segoe UI Semibold"/>
                <a:cs typeface="Segoe UI Semibold"/>
              </a:rPr>
              <a:t>Native Speech-To-Speech Paradigm </a:t>
            </a:r>
          </a:p>
        </p:txBody>
      </p:sp>
      <p:sp>
        <p:nvSpPr>
          <p:cNvPr id="87" name="TextBox 86">
            <a:extLst>
              <a:ext uri="{FF2B5EF4-FFF2-40B4-BE49-F238E27FC236}">
                <a16:creationId xmlns:a16="http://schemas.microsoft.com/office/drawing/2014/main" id="{13A57E34-E377-A00C-26FF-0B92946DF211}"/>
              </a:ext>
            </a:extLst>
          </p:cNvPr>
          <p:cNvSpPr txBox="1"/>
          <p:nvPr/>
        </p:nvSpPr>
        <p:spPr>
          <a:xfrm>
            <a:off x="6890942" y="4352232"/>
            <a:ext cx="4710722"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New Global Provisioned &amp; Azure Data Zones</a:t>
            </a:r>
          </a:p>
          <a:p>
            <a:pPr lvl="0" algn="l">
              <a:defRPr/>
            </a:pPr>
            <a:r>
              <a:rPr lang="en-US" sz="1600" b="1" spc="-50" dirty="0">
                <a:ln w="3175">
                  <a:noFill/>
                </a:ln>
                <a:solidFill>
                  <a:srgbClr val="FFB3BB"/>
                </a:solidFill>
                <a:latin typeface="Segoe UI Semibold"/>
                <a:cs typeface="Segoe UI Semibold"/>
              </a:rPr>
              <a:t>Optimize AI Traffic Orchestration &amp; Deployment</a:t>
            </a:r>
          </a:p>
        </p:txBody>
      </p:sp>
    </p:spTree>
    <p:extLst>
      <p:ext uri="{BB962C8B-B14F-4D97-AF65-F5344CB8AC3E}">
        <p14:creationId xmlns:p14="http://schemas.microsoft.com/office/powerpoint/2010/main" val="3483294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5202E-6 L 0 0.03543 " pathEditMode="relative" rAng="0" ptsTypes="AA">
                                      <p:cBhvr>
                                        <p:cTn id="9" dur="700" spd="-100000" fill="hold"/>
                                        <p:tgtEl>
                                          <p:spTgt spid="3"/>
                                        </p:tgtEl>
                                        <p:attrNameLst>
                                          <p:attrName>ppt_x</p:attrName>
                                          <p:attrName>ppt_y</p:attrName>
                                        </p:attrNameLst>
                                      </p:cBhvr>
                                      <p:rCtr x="0" y="1768"/>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0 4.5202E-6 L 0 0.03543 " pathEditMode="relative" rAng="0" ptsTypes="AA">
                                      <p:cBhvr>
                                        <p:cTn id="14" dur="700" spd="-100000" fill="hold"/>
                                        <p:tgtEl>
                                          <p:spTgt spid="4"/>
                                        </p:tgtEl>
                                        <p:attrNameLst>
                                          <p:attrName>ppt_x</p:attrName>
                                          <p:attrName>ppt_y</p:attrName>
                                        </p:attrNameLst>
                                      </p:cBhvr>
                                      <p:rCtr x="0" y="1768"/>
                                    </p:animMotion>
                                  </p:childTnLst>
                                </p:cTn>
                              </p:par>
                              <p:par>
                                <p:cTn id="15" presetID="10" presetClass="entr" presetSubtype="0" fill="hold" grpId="0" nodeType="withEffect">
                                  <p:stCondLst>
                                    <p:cond delay="2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78"/>
                                        </p:tgtEl>
                                        <p:attrNameLst>
                                          <p:attrName>style.visibility</p:attrName>
                                        </p:attrNameLst>
                                      </p:cBhvr>
                                      <p:to>
                                        <p:strVal val="visible"/>
                                      </p:to>
                                    </p:set>
                                    <p:animEffect transition="in" filter="fade">
                                      <p:cBhvr>
                                        <p:cTn id="20" dur="500"/>
                                        <p:tgtEl>
                                          <p:spTgt spid="78"/>
                                        </p:tgtEl>
                                      </p:cBhvr>
                                    </p:animEffect>
                                  </p:childTnLst>
                                </p:cTn>
                              </p:par>
                              <p:par>
                                <p:cTn id="21" presetID="42" presetClass="path" presetSubtype="0" decel="100000" fill="hold" grpId="1" nodeType="withEffect">
                                  <p:stCondLst>
                                    <p:cond delay="500"/>
                                  </p:stCondLst>
                                  <p:childTnLst>
                                    <p:animMotion origin="layout" path="M 0 -1.48148E-6 L 0 0.03542 " pathEditMode="relative" rAng="0" ptsTypes="AA">
                                      <p:cBhvr>
                                        <p:cTn id="22" dur="700" spd="-100000" fill="hold"/>
                                        <p:tgtEl>
                                          <p:spTgt spid="78"/>
                                        </p:tgtEl>
                                        <p:attrNameLst>
                                          <p:attrName>ppt_x</p:attrName>
                                          <p:attrName>ppt_y</p:attrName>
                                        </p:attrNameLst>
                                      </p:cBhvr>
                                      <p:rCtr x="0" y="1759"/>
                                    </p:animMotion>
                                  </p:childTnLst>
                                </p:cTn>
                              </p:par>
                              <p:par>
                                <p:cTn id="23" presetID="10" presetClass="entr" presetSubtype="0" fill="hold" grpId="0" nodeType="withEffect">
                                  <p:stCondLst>
                                    <p:cond delay="50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500"/>
                                        <p:tgtEl>
                                          <p:spTgt spid="79"/>
                                        </p:tgtEl>
                                      </p:cBhvr>
                                    </p:animEffect>
                                  </p:childTnLst>
                                </p:cTn>
                              </p:par>
                              <p:par>
                                <p:cTn id="26" presetID="42" presetClass="path" presetSubtype="0" decel="100000" fill="hold" grpId="1" nodeType="withEffect">
                                  <p:stCondLst>
                                    <p:cond delay="500"/>
                                  </p:stCondLst>
                                  <p:childTnLst>
                                    <p:animMotion origin="layout" path="M 0 -1.48148E-6 L 0 0.03542 " pathEditMode="relative" rAng="0" ptsTypes="AA">
                                      <p:cBhvr>
                                        <p:cTn id="27" dur="700" spd="-100000" fill="hold"/>
                                        <p:tgtEl>
                                          <p:spTgt spid="79"/>
                                        </p:tgtEl>
                                        <p:attrNameLst>
                                          <p:attrName>ppt_x</p:attrName>
                                          <p:attrName>ppt_y</p:attrName>
                                        </p:attrNameLst>
                                      </p:cBhvr>
                                      <p:rCtr x="0" y="1759"/>
                                    </p:animMotion>
                                  </p:childTnLst>
                                </p:cTn>
                              </p:par>
                              <p:par>
                                <p:cTn id="28" presetID="10" presetClass="entr" presetSubtype="0" fill="hold" grpId="0" nodeType="withEffect">
                                  <p:stCondLst>
                                    <p:cond delay="500"/>
                                  </p:stCondLst>
                                  <p:childTnLst>
                                    <p:set>
                                      <p:cBhvr>
                                        <p:cTn id="29" dur="1" fill="hold">
                                          <p:stCondLst>
                                            <p:cond delay="0"/>
                                          </p:stCondLst>
                                        </p:cTn>
                                        <p:tgtEl>
                                          <p:spTgt spid="80"/>
                                        </p:tgtEl>
                                        <p:attrNameLst>
                                          <p:attrName>style.visibility</p:attrName>
                                        </p:attrNameLst>
                                      </p:cBhvr>
                                      <p:to>
                                        <p:strVal val="visible"/>
                                      </p:to>
                                    </p:set>
                                    <p:animEffect transition="in" filter="fade">
                                      <p:cBhvr>
                                        <p:cTn id="30" dur="500"/>
                                        <p:tgtEl>
                                          <p:spTgt spid="80"/>
                                        </p:tgtEl>
                                      </p:cBhvr>
                                    </p:animEffect>
                                  </p:childTnLst>
                                </p:cTn>
                              </p:par>
                              <p:par>
                                <p:cTn id="31" presetID="42" presetClass="path" presetSubtype="0" decel="100000" fill="hold" grpId="1" nodeType="withEffect">
                                  <p:stCondLst>
                                    <p:cond delay="500"/>
                                  </p:stCondLst>
                                  <p:childTnLst>
                                    <p:animMotion origin="layout" path="M 0 -1.48148E-6 L 0 0.03542 " pathEditMode="relative" rAng="0" ptsTypes="AA">
                                      <p:cBhvr>
                                        <p:cTn id="32" dur="700" spd="-100000" fill="hold"/>
                                        <p:tgtEl>
                                          <p:spTgt spid="80"/>
                                        </p:tgtEl>
                                        <p:attrNameLst>
                                          <p:attrName>ppt_x</p:attrName>
                                          <p:attrName>ppt_y</p:attrName>
                                        </p:attrNameLst>
                                      </p:cBhvr>
                                      <p:rCtr x="0" y="1759"/>
                                    </p:animMotion>
                                  </p:childTnLst>
                                </p:cTn>
                              </p:par>
                              <p:par>
                                <p:cTn id="33" presetID="10" presetClass="entr" presetSubtype="0" fill="hold" grpId="0" nodeType="withEffect">
                                  <p:stCondLst>
                                    <p:cond delay="500"/>
                                  </p:stCondLst>
                                  <p:childTnLst>
                                    <p:set>
                                      <p:cBhvr>
                                        <p:cTn id="34" dur="1" fill="hold">
                                          <p:stCondLst>
                                            <p:cond delay="0"/>
                                          </p:stCondLst>
                                        </p:cTn>
                                        <p:tgtEl>
                                          <p:spTgt spid="81"/>
                                        </p:tgtEl>
                                        <p:attrNameLst>
                                          <p:attrName>style.visibility</p:attrName>
                                        </p:attrNameLst>
                                      </p:cBhvr>
                                      <p:to>
                                        <p:strVal val="visible"/>
                                      </p:to>
                                    </p:set>
                                    <p:animEffect transition="in" filter="fade">
                                      <p:cBhvr>
                                        <p:cTn id="35" dur="500"/>
                                        <p:tgtEl>
                                          <p:spTgt spid="81"/>
                                        </p:tgtEl>
                                      </p:cBhvr>
                                    </p:animEffect>
                                  </p:childTnLst>
                                </p:cTn>
                              </p:par>
                              <p:par>
                                <p:cTn id="36" presetID="42" presetClass="path" presetSubtype="0" decel="100000" fill="hold" grpId="1" nodeType="withEffect">
                                  <p:stCondLst>
                                    <p:cond delay="500"/>
                                  </p:stCondLst>
                                  <p:childTnLst>
                                    <p:animMotion origin="layout" path="M 0 -1.48148E-6 L 0 0.03542 " pathEditMode="relative" rAng="0" ptsTypes="AA">
                                      <p:cBhvr>
                                        <p:cTn id="37" dur="700" spd="-100000" fill="hold"/>
                                        <p:tgtEl>
                                          <p:spTgt spid="81"/>
                                        </p:tgtEl>
                                        <p:attrNameLst>
                                          <p:attrName>ppt_x</p:attrName>
                                          <p:attrName>ppt_y</p:attrName>
                                        </p:attrNameLst>
                                      </p:cBhvr>
                                      <p:rCtr x="0" y="1759"/>
                                    </p:animMotion>
                                  </p:childTnLst>
                                </p:cTn>
                              </p:par>
                              <p:par>
                                <p:cTn id="38" presetID="10" presetClass="entr" presetSubtype="0" fill="hold" grpId="0" nodeType="withEffect">
                                  <p:stCondLst>
                                    <p:cond delay="500"/>
                                  </p:stCondLst>
                                  <p:childTnLst>
                                    <p:set>
                                      <p:cBhvr>
                                        <p:cTn id="39" dur="1" fill="hold">
                                          <p:stCondLst>
                                            <p:cond delay="0"/>
                                          </p:stCondLst>
                                        </p:cTn>
                                        <p:tgtEl>
                                          <p:spTgt spid="82"/>
                                        </p:tgtEl>
                                        <p:attrNameLst>
                                          <p:attrName>style.visibility</p:attrName>
                                        </p:attrNameLst>
                                      </p:cBhvr>
                                      <p:to>
                                        <p:strVal val="visible"/>
                                      </p:to>
                                    </p:set>
                                    <p:animEffect transition="in" filter="fade">
                                      <p:cBhvr>
                                        <p:cTn id="40" dur="500"/>
                                        <p:tgtEl>
                                          <p:spTgt spid="82"/>
                                        </p:tgtEl>
                                      </p:cBhvr>
                                    </p:animEffect>
                                  </p:childTnLst>
                                </p:cTn>
                              </p:par>
                              <p:par>
                                <p:cTn id="41" presetID="42" presetClass="path" presetSubtype="0" decel="100000" fill="hold" grpId="1" nodeType="withEffect">
                                  <p:stCondLst>
                                    <p:cond delay="500"/>
                                  </p:stCondLst>
                                  <p:childTnLst>
                                    <p:animMotion origin="layout" path="M 0 -1.48148E-6 L 0 0.03542 " pathEditMode="relative" rAng="0" ptsTypes="AA">
                                      <p:cBhvr>
                                        <p:cTn id="42" dur="700" spd="-100000" fill="hold"/>
                                        <p:tgtEl>
                                          <p:spTgt spid="82"/>
                                        </p:tgtEl>
                                        <p:attrNameLst>
                                          <p:attrName>ppt_x</p:attrName>
                                          <p:attrName>ppt_y</p:attrName>
                                        </p:attrNameLst>
                                      </p:cBhvr>
                                      <p:rCtr x="0" y="1759"/>
                                    </p:animMotion>
                                  </p:childTnLst>
                                </p:cTn>
                              </p:par>
                              <p:par>
                                <p:cTn id="43" presetID="10" presetClass="entr" presetSubtype="0" fill="hold" grpId="0" nodeType="withEffect">
                                  <p:stCondLst>
                                    <p:cond delay="500"/>
                                  </p:stCondLst>
                                  <p:childTnLst>
                                    <p:set>
                                      <p:cBhvr>
                                        <p:cTn id="44" dur="1" fill="hold">
                                          <p:stCondLst>
                                            <p:cond delay="0"/>
                                          </p:stCondLst>
                                        </p:cTn>
                                        <p:tgtEl>
                                          <p:spTgt spid="83"/>
                                        </p:tgtEl>
                                        <p:attrNameLst>
                                          <p:attrName>style.visibility</p:attrName>
                                        </p:attrNameLst>
                                      </p:cBhvr>
                                      <p:to>
                                        <p:strVal val="visible"/>
                                      </p:to>
                                    </p:set>
                                    <p:animEffect transition="in" filter="fade">
                                      <p:cBhvr>
                                        <p:cTn id="45" dur="500"/>
                                        <p:tgtEl>
                                          <p:spTgt spid="83"/>
                                        </p:tgtEl>
                                      </p:cBhvr>
                                    </p:animEffect>
                                  </p:childTnLst>
                                </p:cTn>
                              </p:par>
                              <p:par>
                                <p:cTn id="46" presetID="42" presetClass="path" presetSubtype="0" decel="100000" fill="hold" grpId="1" nodeType="withEffect">
                                  <p:stCondLst>
                                    <p:cond delay="500"/>
                                  </p:stCondLst>
                                  <p:childTnLst>
                                    <p:animMotion origin="layout" path="M 0 -1.48148E-6 L 0 0.03542 " pathEditMode="relative" rAng="0" ptsTypes="AA">
                                      <p:cBhvr>
                                        <p:cTn id="47" dur="700" spd="-100000" fill="hold"/>
                                        <p:tgtEl>
                                          <p:spTgt spid="83"/>
                                        </p:tgtEl>
                                        <p:attrNameLst>
                                          <p:attrName>ppt_x</p:attrName>
                                          <p:attrName>ppt_y</p:attrName>
                                        </p:attrNameLst>
                                      </p:cBhvr>
                                      <p:rCtr x="0" y="1759"/>
                                    </p:animMotion>
                                  </p:childTnLst>
                                </p:cTn>
                              </p:par>
                              <p:par>
                                <p:cTn id="48" presetID="10" presetClass="entr" presetSubtype="0" fill="hold" grpId="0" nodeType="withEffect">
                                  <p:stCondLst>
                                    <p:cond delay="50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42" presetClass="path" presetSubtype="0" decel="100000" fill="hold" grpId="1" nodeType="withEffect">
                                  <p:stCondLst>
                                    <p:cond delay="500"/>
                                  </p:stCondLst>
                                  <p:childTnLst>
                                    <p:animMotion origin="layout" path="M 0 -1.48148E-6 L 0 0.03542 " pathEditMode="relative" rAng="0" ptsTypes="AA">
                                      <p:cBhvr>
                                        <p:cTn id="52" dur="700" spd="-100000" fill="hold"/>
                                        <p:tgtEl>
                                          <p:spTgt spid="84"/>
                                        </p:tgtEl>
                                        <p:attrNameLst>
                                          <p:attrName>ppt_x</p:attrName>
                                          <p:attrName>ppt_y</p:attrName>
                                        </p:attrNameLst>
                                      </p:cBhvr>
                                      <p:rCtr x="0" y="1759"/>
                                    </p:animMotion>
                                  </p:childTnLst>
                                </p:cTn>
                              </p:par>
                              <p:par>
                                <p:cTn id="53" presetID="10" presetClass="entr" presetSubtype="0" fill="hold" grpId="0" nodeType="withEffect">
                                  <p:stCondLst>
                                    <p:cond delay="50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42" presetClass="path" presetSubtype="0" decel="100000" fill="hold" grpId="1" nodeType="withEffect">
                                  <p:stCondLst>
                                    <p:cond delay="500"/>
                                  </p:stCondLst>
                                  <p:childTnLst>
                                    <p:animMotion origin="layout" path="M 0 -1.48148E-6 L 0 0.03542 " pathEditMode="relative" rAng="0" ptsTypes="AA">
                                      <p:cBhvr>
                                        <p:cTn id="57" dur="700" spd="-100000" fill="hold"/>
                                        <p:tgtEl>
                                          <p:spTgt spid="85"/>
                                        </p:tgtEl>
                                        <p:attrNameLst>
                                          <p:attrName>ppt_x</p:attrName>
                                          <p:attrName>ppt_y</p:attrName>
                                        </p:attrNameLst>
                                      </p:cBhvr>
                                      <p:rCtr x="0" y="1759"/>
                                    </p:animMotion>
                                  </p:childTnLst>
                                </p:cTn>
                              </p:par>
                              <p:par>
                                <p:cTn id="58" presetID="10" presetClass="entr" presetSubtype="0" fill="hold" grpId="0" nodeType="withEffect">
                                  <p:stCondLst>
                                    <p:cond delay="500"/>
                                  </p:stCondLst>
                                  <p:childTnLst>
                                    <p:set>
                                      <p:cBhvr>
                                        <p:cTn id="59" dur="1" fill="hold">
                                          <p:stCondLst>
                                            <p:cond delay="0"/>
                                          </p:stCondLst>
                                        </p:cTn>
                                        <p:tgtEl>
                                          <p:spTgt spid="86"/>
                                        </p:tgtEl>
                                        <p:attrNameLst>
                                          <p:attrName>style.visibility</p:attrName>
                                        </p:attrNameLst>
                                      </p:cBhvr>
                                      <p:to>
                                        <p:strVal val="visible"/>
                                      </p:to>
                                    </p:set>
                                    <p:animEffect transition="in" filter="fade">
                                      <p:cBhvr>
                                        <p:cTn id="60" dur="500"/>
                                        <p:tgtEl>
                                          <p:spTgt spid="86"/>
                                        </p:tgtEl>
                                      </p:cBhvr>
                                    </p:animEffect>
                                  </p:childTnLst>
                                </p:cTn>
                              </p:par>
                              <p:par>
                                <p:cTn id="61" presetID="42" presetClass="path" presetSubtype="0" decel="100000" fill="hold" grpId="1" nodeType="withEffect">
                                  <p:stCondLst>
                                    <p:cond delay="500"/>
                                  </p:stCondLst>
                                  <p:childTnLst>
                                    <p:animMotion origin="layout" path="M 0 -1.48148E-6 L 0 0.03542 " pathEditMode="relative" rAng="0" ptsTypes="AA">
                                      <p:cBhvr>
                                        <p:cTn id="62" dur="700" spd="-100000" fill="hold"/>
                                        <p:tgtEl>
                                          <p:spTgt spid="86"/>
                                        </p:tgtEl>
                                        <p:attrNameLst>
                                          <p:attrName>ppt_x</p:attrName>
                                          <p:attrName>ppt_y</p:attrName>
                                        </p:attrNameLst>
                                      </p:cBhvr>
                                      <p:rCtr x="0" y="1759"/>
                                    </p:animMotion>
                                  </p:childTnLst>
                                </p:cTn>
                              </p:par>
                              <p:par>
                                <p:cTn id="63" presetID="10" presetClass="entr" presetSubtype="0" fill="hold" grpId="0" nodeType="withEffect">
                                  <p:stCondLst>
                                    <p:cond delay="500"/>
                                  </p:stCondLst>
                                  <p:childTnLst>
                                    <p:set>
                                      <p:cBhvr>
                                        <p:cTn id="64" dur="1" fill="hold">
                                          <p:stCondLst>
                                            <p:cond delay="0"/>
                                          </p:stCondLst>
                                        </p:cTn>
                                        <p:tgtEl>
                                          <p:spTgt spid="87"/>
                                        </p:tgtEl>
                                        <p:attrNameLst>
                                          <p:attrName>style.visibility</p:attrName>
                                        </p:attrNameLst>
                                      </p:cBhvr>
                                      <p:to>
                                        <p:strVal val="visible"/>
                                      </p:to>
                                    </p:set>
                                    <p:animEffect transition="in" filter="fade">
                                      <p:cBhvr>
                                        <p:cTn id="65" dur="500"/>
                                        <p:tgtEl>
                                          <p:spTgt spid="87"/>
                                        </p:tgtEl>
                                      </p:cBhvr>
                                    </p:animEffect>
                                  </p:childTnLst>
                                </p:cTn>
                              </p:par>
                              <p:par>
                                <p:cTn id="66" presetID="42" presetClass="path" presetSubtype="0" decel="100000" fill="hold" grpId="1" nodeType="withEffect">
                                  <p:stCondLst>
                                    <p:cond delay="500"/>
                                  </p:stCondLst>
                                  <p:childTnLst>
                                    <p:animMotion origin="layout" path="M 0 -1.48148E-6 L 0 0.03542 " pathEditMode="relative" rAng="0" ptsTypes="AA">
                                      <p:cBhvr>
                                        <p:cTn id="67" dur="700" spd="-100000" fill="hold"/>
                                        <p:tgtEl>
                                          <p:spTgt spid="8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1" grpId="0" animBg="1"/>
      <p:bldP spid="78" grpId="0"/>
      <p:bldP spid="78" grpId="1"/>
      <p:bldP spid="79" grpId="0"/>
      <p:bldP spid="79" grpId="1"/>
      <p:bldP spid="80" grpId="0"/>
      <p:bldP spid="80" grpId="1"/>
      <p:bldP spid="81" grpId="0"/>
      <p:bldP spid="81" grpId="1"/>
      <p:bldP spid="82" grpId="0"/>
      <p:bldP spid="82" grpId="1"/>
      <p:bldP spid="83" grpId="0"/>
      <p:bldP spid="83" grpId="1"/>
      <p:bldP spid="84" grpId="0"/>
      <p:bldP spid="84" grpId="1"/>
      <p:bldP spid="85" grpId="0"/>
      <p:bldP spid="85" grpId="1"/>
      <p:bldP spid="86" grpId="0"/>
      <p:bldP spid="86" grpId="1"/>
      <p:bldP spid="87" grpId="0"/>
      <p:bldP spid="8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04A9-5316-AA3A-414A-E6BE26F5FFA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B892361-CC98-0A69-CADD-D31445F7660A}"/>
              </a:ext>
            </a:extLst>
          </p:cNvPr>
          <p:cNvSpPr txBox="1">
            <a:spLocks noGrp="1"/>
          </p:cNvSpPr>
          <p:nvPr>
            <p:ph type="title" idx="4294967295"/>
          </p:nvPr>
        </p:nvSpPr>
        <p:spPr>
          <a:xfrm>
            <a:off x="1409700" y="2431803"/>
            <a:ext cx="9867900" cy="664797"/>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kumimoji="0" lang="nl-NL" sz="4800" b="0" i="0" u="none" strike="noStrike" kern="1200" cap="none" spc="0" normalizeH="0" baseline="0" noProof="0" dirty="0">
                <a:ln w="3175">
                  <a:noFill/>
                </a:ln>
                <a:solidFill>
                  <a:schemeClr val="tx1"/>
                </a:solidFill>
                <a:effectLst/>
                <a:uLnTx/>
                <a:uFillTx/>
                <a:latin typeface="+mj-lt"/>
                <a:ea typeface="+mn-ea"/>
                <a:cs typeface="Segoe UI" pitchFamily="34" charset="0"/>
              </a:rPr>
              <a:t>Speech</a:t>
            </a:r>
            <a:r>
              <a:rPr kumimoji="0" lang="nl-NL" sz="4800" b="0" i="0" u="none" strike="noStrike" kern="1200" cap="none" spc="0" normalizeH="0" noProof="0" dirty="0">
                <a:ln w="3175">
                  <a:noFill/>
                </a:ln>
                <a:solidFill>
                  <a:schemeClr val="tx1"/>
                </a:solidFill>
                <a:effectLst/>
                <a:uLnTx/>
                <a:uFillTx/>
                <a:latin typeface="+mj-lt"/>
                <a:ea typeface="+mn-ea"/>
                <a:cs typeface="Segoe UI" pitchFamily="34" charset="0"/>
              </a:rPr>
              <a:t> </a:t>
            </a:r>
            <a:r>
              <a:rPr kumimoji="0" lang="nl-NL" sz="4800" b="0" i="0" u="none" strike="noStrike" kern="1200" cap="none" spc="0" normalizeH="0" baseline="0" noProof="0" dirty="0">
                <a:ln w="3175">
                  <a:noFill/>
                </a:ln>
                <a:solidFill>
                  <a:schemeClr val="tx1"/>
                </a:solidFill>
                <a:effectLst/>
                <a:uLnTx/>
                <a:uFillTx/>
                <a:latin typeface="+mj-lt"/>
                <a:ea typeface="+mn-ea"/>
                <a:cs typeface="Segoe UI" pitchFamily="34" charset="0"/>
              </a:rPr>
              <a:t>To</a:t>
            </a:r>
            <a:r>
              <a:rPr lang="nl-NL" sz="4800" dirty="0">
                <a:solidFill>
                  <a:schemeClr val="tx1"/>
                </a:solidFill>
                <a:latin typeface="+mj-lt"/>
              </a:rPr>
              <a:t> </a:t>
            </a:r>
            <a:r>
              <a:rPr kumimoji="0" lang="nl-NL" sz="4800" b="0" i="0" u="none" strike="noStrike" kern="1200" cap="none" spc="0" normalizeH="0" baseline="0" noProof="0" dirty="0">
                <a:ln w="3175">
                  <a:noFill/>
                </a:ln>
                <a:solidFill>
                  <a:schemeClr val="tx1"/>
                </a:solidFill>
                <a:effectLst/>
                <a:uLnTx/>
                <a:uFillTx/>
                <a:latin typeface="+mj-lt"/>
                <a:ea typeface="+mn-ea"/>
                <a:cs typeface="Segoe UI" pitchFamily="34" charset="0"/>
              </a:rPr>
              <a:t>Speech Demo</a:t>
            </a:r>
            <a:endParaRPr kumimoji="0" lang="en-US" sz="4800" b="0" i="0" u="none" strike="noStrike" kern="1200" cap="none" spc="0" normalizeH="0" baseline="0" noProof="0" dirty="0">
              <a:ln w="3175">
                <a:noFill/>
              </a:ln>
              <a:solidFill>
                <a:schemeClr val="tx1"/>
              </a:solidFill>
              <a:effectLst/>
              <a:uLnTx/>
              <a:uFillTx/>
              <a:latin typeface="+mj-lt"/>
              <a:ea typeface="+mn-ea"/>
              <a:cs typeface="Segoe UI" pitchFamily="34" charset="0"/>
            </a:endParaRPr>
          </a:p>
        </p:txBody>
      </p:sp>
      <p:sp>
        <p:nvSpPr>
          <p:cNvPr id="2" name="TextBox 1">
            <a:extLst>
              <a:ext uri="{FF2B5EF4-FFF2-40B4-BE49-F238E27FC236}">
                <a16:creationId xmlns:a16="http://schemas.microsoft.com/office/drawing/2014/main" id="{26A7C05B-36FC-18B8-3C0C-66B172B5C0B4}"/>
              </a:ext>
            </a:extLst>
          </p:cNvPr>
          <p:cNvSpPr txBox="1"/>
          <p:nvPr/>
        </p:nvSpPr>
        <p:spPr>
          <a:xfrm>
            <a:off x="1409700" y="3331655"/>
            <a:ext cx="9372600"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3600" b="1" spc="-50" dirty="0">
                <a:ln w="3175">
                  <a:noFill/>
                </a:ln>
                <a:gradFill>
                  <a:gsLst>
                    <a:gs pos="5000">
                      <a:srgbClr val="8DC8E8"/>
                    </a:gs>
                    <a:gs pos="100000">
                      <a:srgbClr val="D59ED7"/>
                    </a:gs>
                  </a:gsLst>
                  <a:lin ang="0" scaled="1"/>
                </a:gradFill>
                <a:latin typeface="Segoe UI Semibold"/>
                <a:cs typeface="Segoe UI Semibold"/>
              </a:rPr>
              <a:t>Realtime Audio API</a:t>
            </a:r>
          </a:p>
        </p:txBody>
      </p:sp>
      <p:pic>
        <p:nvPicPr>
          <p:cNvPr id="3" name="Picture 2">
            <a:extLst>
              <a:ext uri="{FF2B5EF4-FFF2-40B4-BE49-F238E27FC236}">
                <a16:creationId xmlns:a16="http://schemas.microsoft.com/office/drawing/2014/main" id="{B2AA271D-F84C-1C15-1216-79C1C5F96F2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1966" y="2196748"/>
            <a:ext cx="1134908" cy="1134908"/>
          </a:xfrm>
          <a:prstGeom prst="rect">
            <a:avLst/>
          </a:prstGeom>
        </p:spPr>
      </p:pic>
      <p:sp>
        <p:nvSpPr>
          <p:cNvPr id="4" name="Title 5">
            <a:extLst>
              <a:ext uri="{FF2B5EF4-FFF2-40B4-BE49-F238E27FC236}">
                <a16:creationId xmlns:a16="http://schemas.microsoft.com/office/drawing/2014/main" id="{B8E80703-7F72-6308-A929-6F218CAD3919}"/>
              </a:ext>
            </a:extLst>
          </p:cNvPr>
          <p:cNvSpPr txBox="1">
            <a:spLocks/>
          </p:cNvSpPr>
          <p:nvPr/>
        </p:nvSpPr>
        <p:spPr>
          <a:xfrm>
            <a:off x="1162050" y="4120708"/>
            <a:ext cx="9867900" cy="972574"/>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rtl="0" eaLnBrk="1" fontAlgn="base" latinLnBrk="0" hangingPunct="1">
              <a:lnSpc>
                <a:spcPct val="100000"/>
              </a:lnSpc>
              <a:spcBef>
                <a:spcPct val="0"/>
              </a:spcBef>
              <a:spcAft>
                <a:spcPts val="1200"/>
              </a:spcAft>
              <a:buClrTx/>
              <a:buSzTx/>
              <a:buFontTx/>
              <a:buNone/>
              <a:tabLst/>
              <a:defRPr kumimoji="0" lang="en-US" sz="7200" b="0" u="none" strike="noStrike" kern="1200"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a:lnSpc>
                <a:spcPct val="90000"/>
              </a:lnSpc>
              <a:defRPr/>
            </a:pPr>
            <a:r>
              <a:rPr lang="nl-NL" sz="1600" dirty="0">
                <a:solidFill>
                  <a:schemeClr val="tx1"/>
                </a:solidFill>
                <a:latin typeface="+mj-lt"/>
                <a:hlinkClick r:id="rId4"/>
              </a:rPr>
              <a:t>https://www.youtube.com/watch?v=vXJka8xZ9Ko</a:t>
            </a:r>
          </a:p>
          <a:p>
            <a:pPr>
              <a:lnSpc>
                <a:spcPct val="90000"/>
              </a:lnSpc>
              <a:defRPr/>
            </a:pPr>
            <a:r>
              <a:rPr lang="nl-NL" sz="1600" dirty="0">
                <a:solidFill>
                  <a:schemeClr val="tx1"/>
                </a:solidFill>
                <a:latin typeface="+mj-lt"/>
                <a:hlinkClick r:id="rId4"/>
              </a:rPr>
              <a:t>https://github.com/Azure-Samples/aisearch-openai-rag-audio</a:t>
            </a:r>
          </a:p>
          <a:p>
            <a:pPr>
              <a:lnSpc>
                <a:spcPct val="90000"/>
              </a:lnSpc>
              <a:defRPr/>
            </a:pPr>
            <a:r>
              <a:rPr lang="nl-NL" sz="1600" dirty="0">
                <a:solidFill>
                  <a:schemeClr val="tx1"/>
                </a:solidFill>
                <a:latin typeface="+mj-lt"/>
                <a:hlinkClick r:id="rId4"/>
              </a:rPr>
              <a:t>https://github.com/Azure-Samples/aoai-realtime-audio-sdk</a:t>
            </a:r>
            <a:r>
              <a:rPr lang="nl-NL" sz="1600" dirty="0">
                <a:solidFill>
                  <a:schemeClr val="tx1"/>
                </a:solidFill>
                <a:latin typeface="+mj-lt"/>
              </a:rPr>
              <a:t> </a:t>
            </a:r>
          </a:p>
        </p:txBody>
      </p:sp>
    </p:spTree>
    <p:extLst>
      <p:ext uri="{BB962C8B-B14F-4D97-AF65-F5344CB8AC3E}">
        <p14:creationId xmlns:p14="http://schemas.microsoft.com/office/powerpoint/2010/main" val="3814568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4.81481E-6 L 0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500"/>
                                  </p:stCondLst>
                                  <p:childTnLst>
                                    <p:animMotion origin="layout" path="M 0 -1.48148E-6 L 0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42" presetClass="path" presetSubtype="0" decel="100000" fill="hold" grpId="1" nodeType="withEffect">
                                  <p:stCondLst>
                                    <p:cond delay="0"/>
                                  </p:stCondLst>
                                  <p:childTnLst>
                                    <p:animMotion origin="layout" path="M 0 -4.81481E-6 L 0 0.03542 " pathEditMode="relative" rAng="0" ptsTypes="AA">
                                      <p:cBhvr>
                                        <p:cTn id="22"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 grpId="0"/>
      <p:bldP spid="2" grpId="1"/>
      <p:bldP spid="4" grpId="0" animBg="1"/>
      <p:bldP spid="4" grpId="1" animBg="1"/>
    </p:bldLst>
  </p:timing>
</p:sld>
</file>

<file path=ppt/theme/theme1.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_activity xmlns="a550e8e0-58df-4c32-a6b5-497f2cfdfeb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5B718EBB8D1B14FA49B954B5B894150" ma:contentTypeVersion="16" ma:contentTypeDescription="Create a new document." ma:contentTypeScope="" ma:versionID="c3a8fe1ea39ce4a59e93c1f6f8309976">
  <xsd:schema xmlns:xsd="http://www.w3.org/2001/XMLSchema" xmlns:xs="http://www.w3.org/2001/XMLSchema" xmlns:p="http://schemas.microsoft.com/office/2006/metadata/properties" xmlns:ns1="http://schemas.microsoft.com/sharepoint/v3" xmlns:ns3="a550e8e0-58df-4c32-a6b5-497f2cfdfeb6" xmlns:ns4="9d2a135e-0ab6-4a1e-b8a5-1110af9f1eb8" targetNamespace="http://schemas.microsoft.com/office/2006/metadata/properties" ma:root="true" ma:fieldsID="7bab3d752573dd6ca57996945700e95d" ns1:_="" ns3:_="" ns4:_="">
    <xsd:import namespace="http://schemas.microsoft.com/sharepoint/v3"/>
    <xsd:import namespace="a550e8e0-58df-4c32-a6b5-497f2cfdfeb6"/>
    <xsd:import namespace="9d2a135e-0ab6-4a1e-b8a5-1110af9f1eb8"/>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1:_ip_UnifiedCompliancePolicyProperties" minOccurs="0"/>
                <xsd:element ref="ns1:_ip_UnifiedCompliancePolicyUIAction" minOccurs="0"/>
                <xsd:element ref="ns3:_activity" minOccurs="0"/>
                <xsd:element ref="ns4:SharedWithUsers" minOccurs="0"/>
                <xsd:element ref="ns4:SharedWithDetails" minOccurs="0"/>
                <xsd:element ref="ns4:SharingHintHash" minOccurs="0"/>
                <xsd:element ref="ns3:MediaServiceSystem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50e8e0-58df-4c32-a6b5-497f2cfdfe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SystemTags" ma:index="18" nillable="true" ma:displayName="MediaServiceSystemTags" ma:hidden="true" ma:internalName="MediaServiceSystemTags" ma:readOnly="true">
      <xsd:simpleType>
        <xsd:restriction base="dms:Note"/>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d2a135e-0ab6-4a1e-b8a5-1110af9f1eb8"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www.w3.org/XML/1998/namespace"/>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http://schemas.microsoft.com/office/infopath/2007/PartnerControls"/>
    <ds:schemaRef ds:uri="9d2a135e-0ab6-4a1e-b8a5-1110af9f1eb8"/>
    <ds:schemaRef ds:uri="http://purl.org/dc/terms/"/>
    <ds:schemaRef ds:uri="http://purl.org/dc/dcmitype/"/>
    <ds:schemaRef ds:uri="a550e8e0-58df-4c32-a6b5-497f2cfdfeb6"/>
    <ds:schemaRef ds:uri="http://schemas.microsoft.com/sharepoint/v3"/>
  </ds:schemaRefs>
</ds:datastoreItem>
</file>

<file path=customXml/itemProps2.xml><?xml version="1.0" encoding="utf-8"?>
<ds:datastoreItem xmlns:ds="http://schemas.openxmlformats.org/officeDocument/2006/customXml" ds:itemID="{C7E34E64-7ED2-4E63-AF66-F23F7D3919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550e8e0-58df-4c32-a6b5-497f2cfdfeb6"/>
    <ds:schemaRef ds:uri="9d2a135e-0ab6-4a1e-b8a5-1110af9f1e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 16:9 Template Light</Template>
  <TotalTime>24384</TotalTime>
  <Words>1704</Words>
  <Application>Microsoft Macintosh PowerPoint</Application>
  <PresentationFormat>Widescreen</PresentationFormat>
  <Paragraphs>223</Paragraphs>
  <Slides>14</Slides>
  <Notes>10</Notes>
  <HiddenSlides>0</HiddenSlides>
  <MMClips>1</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14</vt:i4>
      </vt:variant>
    </vt:vector>
  </HeadingPairs>
  <TitlesOfParts>
    <vt:vector size="31" baseType="lpstr">
      <vt:lpstr>Aptos</vt:lpstr>
      <vt:lpstr>Arial</vt:lpstr>
      <vt:lpstr>Calibri</vt:lpstr>
      <vt:lpstr>Consolas</vt:lpstr>
      <vt:lpstr>Segoe Sans Display Semibold</vt:lpstr>
      <vt:lpstr>Segoe Sans Text Semibold</vt:lpstr>
      <vt:lpstr>Segoe UI</vt:lpstr>
      <vt:lpstr>Segoe UI </vt:lpstr>
      <vt:lpstr>Segoe UI Light</vt:lpstr>
      <vt:lpstr>Segoe UI Semibold</vt:lpstr>
      <vt:lpstr>Segoe UI Variable Display Semib</vt:lpstr>
      <vt:lpstr>Segoe UI Variable Display Semibold</vt:lpstr>
      <vt:lpstr>Segoe UI Variable Text</vt:lpstr>
      <vt:lpstr>Segoe UI Variable Text Semibold</vt:lpstr>
      <vt:lpstr>Söhne</vt:lpstr>
      <vt:lpstr>Wingdings</vt:lpstr>
      <vt:lpstr>Microsoft AI Tour 16:9 Template Dark</vt:lpstr>
      <vt:lpstr>Microsoft Azure AI  What is The Latest &amp;  Future Roadmap </vt:lpstr>
      <vt:lpstr>Microsoft Azure AI  Where innovators are creating the future</vt:lpstr>
      <vt:lpstr>Azure AI</vt:lpstr>
      <vt:lpstr>Azure AI model breadth</vt:lpstr>
      <vt:lpstr>Azure AI Studio – Generally Available</vt:lpstr>
      <vt:lpstr>PowerPoint Presentation</vt:lpstr>
      <vt:lpstr>What is New?</vt:lpstr>
      <vt:lpstr>Azure AI Updates</vt:lpstr>
      <vt:lpstr>Speech To Speech Demo</vt:lpstr>
      <vt:lpstr>Run AI Models on Non-Cloud Hardware</vt:lpstr>
      <vt:lpstr>Decision Intelligence Workshop </vt:lpstr>
      <vt:lpstr>Find Azure AI Updates Like a Pro</vt:lpstr>
      <vt:lpstr>Roadmap Starts with Best Friends</vt:lpstr>
      <vt:lpstr>Azure AI - Fast Follow Roadmap</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New in Azure AI &amp; Roadmap</dc:title>
  <dc:subject>What is New in Azure AI &amp; Roadmap</dc:subject>
  <dc:creator>Bart Czerncki</dc:creator>
  <cp:keywords>GenAI, Generative AI, AI, OpenAI, LLMs, AI Strategy</cp:keywords>
  <dc:description/>
  <cp:lastModifiedBy>Bart Czernicki</cp:lastModifiedBy>
  <cp:revision>25</cp:revision>
  <cp:lastPrinted>2023-02-15T20:48:24Z</cp:lastPrinted>
  <dcterms:created xsi:type="dcterms:W3CDTF">2024-07-16T12:54:39Z</dcterms:created>
  <dcterms:modified xsi:type="dcterms:W3CDTF">2024-11-09T16:07:21Z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0x01010025B718EBB8D1B14FA49B954B5B894150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tadata">
    <vt:lpwstr/>
  </property>
  <property fmtid="{D5CDD505-2E9C-101B-9397-08002B2CF9AE}" pid="19" name="MediaServiceImageTags">
    <vt:lpwstr/>
  </property>
</Properties>
</file>